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08" r:id="rId1"/>
  </p:sldMasterIdLst>
  <p:notesMasterIdLst>
    <p:notesMasterId r:id="rId129"/>
  </p:notesMasterIdLst>
  <p:sldIdLst>
    <p:sldId id="838" r:id="rId2"/>
    <p:sldId id="837" r:id="rId3"/>
    <p:sldId id="807" r:id="rId4"/>
    <p:sldId id="808" r:id="rId5"/>
    <p:sldId id="855" r:id="rId6"/>
    <p:sldId id="809" r:id="rId7"/>
    <p:sldId id="810" r:id="rId8"/>
    <p:sldId id="811" r:id="rId9"/>
    <p:sldId id="816" r:id="rId10"/>
    <p:sldId id="817" r:id="rId11"/>
    <p:sldId id="818" r:id="rId12"/>
    <p:sldId id="819" r:id="rId13"/>
    <p:sldId id="820" r:id="rId14"/>
    <p:sldId id="821" r:id="rId15"/>
    <p:sldId id="822" r:id="rId16"/>
    <p:sldId id="823" r:id="rId17"/>
    <p:sldId id="824" r:id="rId18"/>
    <p:sldId id="825" r:id="rId19"/>
    <p:sldId id="826" r:id="rId20"/>
    <p:sldId id="827" r:id="rId21"/>
    <p:sldId id="828" r:id="rId22"/>
    <p:sldId id="829" r:id="rId23"/>
    <p:sldId id="830" r:id="rId24"/>
    <p:sldId id="856" r:id="rId25"/>
    <p:sldId id="770" r:id="rId26"/>
    <p:sldId id="746" r:id="rId27"/>
    <p:sldId id="773" r:id="rId28"/>
    <p:sldId id="774" r:id="rId29"/>
    <p:sldId id="775" r:id="rId30"/>
    <p:sldId id="776" r:id="rId31"/>
    <p:sldId id="777" r:id="rId32"/>
    <p:sldId id="778" r:id="rId33"/>
    <p:sldId id="779" r:id="rId34"/>
    <p:sldId id="780" r:id="rId35"/>
    <p:sldId id="781" r:id="rId36"/>
    <p:sldId id="782" r:id="rId37"/>
    <p:sldId id="783" r:id="rId38"/>
    <p:sldId id="784" r:id="rId39"/>
    <p:sldId id="785" r:id="rId40"/>
    <p:sldId id="592" r:id="rId41"/>
    <p:sldId id="607" r:id="rId42"/>
    <p:sldId id="608" r:id="rId43"/>
    <p:sldId id="609" r:id="rId44"/>
    <p:sldId id="610" r:id="rId45"/>
    <p:sldId id="611" r:id="rId46"/>
    <p:sldId id="612" r:id="rId47"/>
    <p:sldId id="831" r:id="rId48"/>
    <p:sldId id="725" r:id="rId49"/>
    <p:sldId id="726" r:id="rId50"/>
    <p:sldId id="802" r:id="rId51"/>
    <p:sldId id="803" r:id="rId52"/>
    <p:sldId id="737" r:id="rId53"/>
    <p:sldId id="738" r:id="rId54"/>
    <p:sldId id="739" r:id="rId55"/>
    <p:sldId id="742" r:id="rId56"/>
    <p:sldId id="741" r:id="rId57"/>
    <p:sldId id="744" r:id="rId58"/>
    <p:sldId id="745" r:id="rId59"/>
    <p:sldId id="832" r:id="rId60"/>
    <p:sldId id="839" r:id="rId61"/>
    <p:sldId id="804" r:id="rId62"/>
    <p:sldId id="840" r:id="rId63"/>
    <p:sldId id="841" r:id="rId64"/>
    <p:sldId id="842" r:id="rId65"/>
    <p:sldId id="847" r:id="rId66"/>
    <p:sldId id="843" r:id="rId67"/>
    <p:sldId id="844" r:id="rId68"/>
    <p:sldId id="845" r:id="rId69"/>
    <p:sldId id="846" r:id="rId70"/>
    <p:sldId id="673" r:id="rId71"/>
    <p:sldId id="724" r:id="rId72"/>
    <p:sldId id="727" r:id="rId73"/>
    <p:sldId id="674" r:id="rId74"/>
    <p:sldId id="758" r:id="rId75"/>
    <p:sldId id="760" r:id="rId76"/>
    <p:sldId id="759" r:id="rId77"/>
    <p:sldId id="675" r:id="rId78"/>
    <p:sldId id="764" r:id="rId79"/>
    <p:sldId id="671" r:id="rId80"/>
    <p:sldId id="679" r:id="rId81"/>
    <p:sldId id="767" r:id="rId82"/>
    <p:sldId id="680" r:id="rId83"/>
    <p:sldId id="835" r:id="rId84"/>
    <p:sldId id="771" r:id="rId85"/>
    <p:sldId id="621" r:id="rId86"/>
    <p:sldId id="320" r:id="rId87"/>
    <p:sldId id="321" r:id="rId88"/>
    <p:sldId id="322" r:id="rId89"/>
    <p:sldId id="324" r:id="rId90"/>
    <p:sldId id="643" r:id="rId91"/>
    <p:sldId id="644" r:id="rId92"/>
    <p:sldId id="645" r:id="rId93"/>
    <p:sldId id="646" r:id="rId94"/>
    <p:sldId id="647" r:id="rId95"/>
    <p:sldId id="325" r:id="rId96"/>
    <p:sldId id="326" r:id="rId97"/>
    <p:sldId id="337" r:id="rId98"/>
    <p:sldId id="338" r:id="rId99"/>
    <p:sldId id="339" r:id="rId100"/>
    <p:sldId id="340" r:id="rId101"/>
    <p:sldId id="341" r:id="rId102"/>
    <p:sldId id="342" r:id="rId103"/>
    <p:sldId id="343" r:id="rId104"/>
    <p:sldId id="344" r:id="rId105"/>
    <p:sldId id="492" r:id="rId106"/>
    <p:sldId id="501" r:id="rId107"/>
    <p:sldId id="500" r:id="rId108"/>
    <p:sldId id="519" r:id="rId109"/>
    <p:sldId id="516" r:id="rId110"/>
    <p:sldId id="569" r:id="rId111"/>
    <p:sldId id="570" r:id="rId112"/>
    <p:sldId id="533" r:id="rId113"/>
    <p:sldId id="688" r:id="rId114"/>
    <p:sldId id="695" r:id="rId115"/>
    <p:sldId id="698" r:id="rId116"/>
    <p:sldId id="699" r:id="rId117"/>
    <p:sldId id="701" r:id="rId118"/>
    <p:sldId id="704" r:id="rId119"/>
    <p:sldId id="705" r:id="rId120"/>
    <p:sldId id="859" r:id="rId121"/>
    <p:sldId id="848" r:id="rId122"/>
    <p:sldId id="849" r:id="rId123"/>
    <p:sldId id="850" r:id="rId124"/>
    <p:sldId id="852" r:id="rId125"/>
    <p:sldId id="851" r:id="rId126"/>
    <p:sldId id="860" r:id="rId127"/>
    <p:sldId id="854" r:id="rId1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0000"/>
    <a:srgbClr val="FFFF00"/>
    <a:srgbClr val="00CC00"/>
    <a:srgbClr val="A50021"/>
    <a:srgbClr val="FF9933"/>
    <a:srgbClr val="FFCC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91" autoAdjust="0"/>
    <p:restoredTop sz="94662" autoAdjust="0"/>
  </p:normalViewPr>
  <p:slideViewPr>
    <p:cSldViewPr>
      <p:cViewPr varScale="1">
        <p:scale>
          <a:sx n="65" d="100"/>
          <a:sy n="65" d="100"/>
        </p:scale>
        <p:origin x="-25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7" d="100"/>
        <a:sy n="7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F75BE4-450C-4B07-9A5C-F605866C2844}" type="doc">
      <dgm:prSet loTypeId="urn:microsoft.com/office/officeart/2005/8/layout/orgChart1" loCatId="hierarchy" qsTypeId="urn:microsoft.com/office/officeart/2005/8/quickstyle/simple1" qsCatId="simple" csTypeId="urn:microsoft.com/office/officeart/2005/8/colors/accent1_2" csCatId="accent1"/>
      <dgm:spPr/>
    </dgm:pt>
    <dgm:pt modelId="{FBA2EEF7-F3BC-467A-A795-D9748488ACDD}">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Wound color</a:t>
          </a:r>
        </a:p>
      </dgm:t>
    </dgm:pt>
    <dgm:pt modelId="{023689E4-3FA2-48EA-831E-45EC1F58A8AA}" type="parTrans" cxnId="{2FF6077F-5A2A-4421-A552-6911382964F7}">
      <dgm:prSet/>
      <dgm:spPr/>
    </dgm:pt>
    <dgm:pt modelId="{695FD3D3-1DA0-4441-A519-CCF87EA43EB2}" type="sibTrans" cxnId="{2FF6077F-5A2A-4421-A552-6911382964F7}">
      <dgm:prSet/>
      <dgm:spPr/>
    </dgm:pt>
    <dgm:pt modelId="{7FC81472-C712-488F-BAEC-B2E81574346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Black</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(Eschar)</a:t>
          </a:r>
        </a:p>
      </dgm:t>
    </dgm:pt>
    <dgm:pt modelId="{54FC16EE-B748-44C8-B5C3-248E49D9DC2A}" type="parTrans" cxnId="{18EB088F-E84A-4FCC-B02F-29A0315EDD59}">
      <dgm:prSet/>
      <dgm:spPr/>
    </dgm:pt>
    <dgm:pt modelId="{5F727BE3-75D0-4398-A2C3-20A55F52FF64}" type="sibTrans" cxnId="{18EB088F-E84A-4FCC-B02F-29A0315EDD59}">
      <dgm:prSet/>
      <dgm:spPr/>
    </dgm:pt>
    <dgm:pt modelId="{2A443787-BD6C-48EA-A8D8-2677B686F229}">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Hydrogeland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 transparent Film</a:t>
          </a:r>
        </a:p>
      </dgm:t>
    </dgm:pt>
    <dgm:pt modelId="{99EF7E63-3A69-4B74-8CB4-1FEE399585FA}" type="parTrans" cxnId="{1414655C-FC9F-4500-88F1-85C6C1C32B74}">
      <dgm:prSet/>
      <dgm:spPr/>
    </dgm:pt>
    <dgm:pt modelId="{0ECAF762-590D-4D1E-9B8F-F6292B80B50D}" type="sibTrans" cxnId="{1414655C-FC9F-4500-88F1-85C6C1C32B74}">
      <dgm:prSet/>
      <dgm:spPr/>
    </dgm:pt>
    <dgm:pt modelId="{02C630E8-00AA-4AEB-BBC8-1D857C204864}">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FFFF00"/>
              </a:solidFill>
              <a:effectLst/>
              <a:latin typeface="Arial" pitchFamily="34" charset="0"/>
              <a:cs typeface="Arial" pitchFamily="34" charset="0"/>
            </a:rPr>
            <a:t>Yellow</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(Slough)</a:t>
          </a:r>
        </a:p>
      </dgm:t>
    </dgm:pt>
    <dgm:pt modelId="{6A48B2EE-06D4-4BE9-A9E4-D52C854E41A9}" type="parTrans" cxnId="{6D437C95-0144-493A-8085-403978F08468}">
      <dgm:prSet/>
      <dgm:spPr/>
    </dgm:pt>
    <dgm:pt modelId="{BD1E9E5E-6418-49D2-A49A-C690CFAC047B}" type="sibTrans" cxnId="{6D437C95-0144-493A-8085-403978F08468}">
      <dgm:prSet/>
      <dgm:spPr/>
    </dgm:pt>
    <dgm:pt modelId="{400A4041-66E7-4D1C-88D2-FACC26153BD2}">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ExduateQuantity</a:t>
          </a:r>
        </a:p>
      </dgm:t>
    </dgm:pt>
    <dgm:pt modelId="{C6CC0FDD-5468-4FFE-8055-5B747D9AB65C}" type="parTrans" cxnId="{FF6C32ED-B59E-40FE-A47E-514400D18868}">
      <dgm:prSet/>
      <dgm:spPr/>
    </dgm:pt>
    <dgm:pt modelId="{B023F3B7-2FCA-4B93-A77C-4D06FB8D2B4E}" type="sibTrans" cxnId="{FF6C32ED-B59E-40FE-A47E-514400D18868}">
      <dgm:prSet/>
      <dgm:spPr/>
    </dgm:pt>
    <dgm:pt modelId="{F6FC661C-6777-4207-99C9-88A8E113ED45}">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Heavy Exduate</a:t>
          </a:r>
        </a:p>
      </dgm:t>
    </dgm:pt>
    <dgm:pt modelId="{5F085729-3281-444F-9E4C-229A44D4AE50}" type="parTrans" cxnId="{3297907E-E17A-4360-9502-70F86C34A028}">
      <dgm:prSet/>
      <dgm:spPr/>
    </dgm:pt>
    <dgm:pt modelId="{7415409D-6684-486F-B25B-4AEEBB7FC299}" type="sibTrans" cxnId="{3297907E-E17A-4360-9502-70F86C34A028}">
      <dgm:prSet/>
      <dgm:spPr/>
    </dgm:pt>
    <dgm:pt modelId="{7F09AC21-1713-4A27-91F3-AAD19148A126}">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altLang="en-US"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Alginate and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 Absorbent Foam</a:t>
          </a:r>
        </a:p>
      </dgm:t>
    </dgm:pt>
    <dgm:pt modelId="{DF5A7138-3AE8-4695-B31F-7FD8378CF8EA}" type="parTrans" cxnId="{28E28FD8-3071-4FDA-9DE1-E1AC8E34F644}">
      <dgm:prSet/>
      <dgm:spPr/>
    </dgm:pt>
    <dgm:pt modelId="{AD1E2F22-F366-41FB-847C-BEEB27953556}" type="sibTrans" cxnId="{28E28FD8-3071-4FDA-9DE1-E1AC8E34F644}">
      <dgm:prSet/>
      <dgm:spPr/>
    </dgm:pt>
    <dgm:pt modelId="{EB233122-9C11-445E-A36B-0960D0B69A39}">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Moderat Exdudate</a:t>
          </a:r>
        </a:p>
      </dgm:t>
    </dgm:pt>
    <dgm:pt modelId="{F298DC1F-D969-4E4F-9249-AE309F229998}" type="parTrans" cxnId="{01BC8A33-072B-440E-A576-68006DD23C16}">
      <dgm:prSet/>
      <dgm:spPr/>
    </dgm:pt>
    <dgm:pt modelId="{EE0C2093-B43E-4161-8D8F-27B6F14293DD}" type="sibTrans" cxnId="{01BC8A33-072B-440E-A576-68006DD23C16}">
      <dgm:prSet/>
      <dgm:spPr/>
    </dgm:pt>
    <dgm:pt modelId="{A80C564D-E72E-4E9C-94B3-262491D375BC}">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Hydrogell and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 Absorbent Foam</a:t>
          </a:r>
        </a:p>
      </dgm:t>
    </dgm:pt>
    <dgm:pt modelId="{5AC0B852-D1EF-473E-9E13-3FB977040EC8}" type="parTrans" cxnId="{FFBE39E3-22D4-4C17-8FAE-C727A60BCA46}">
      <dgm:prSet/>
      <dgm:spPr/>
    </dgm:pt>
    <dgm:pt modelId="{BB3911CC-50A5-40E8-920F-FDD409853A12}" type="sibTrans" cxnId="{FFBE39E3-22D4-4C17-8FAE-C727A60BCA46}">
      <dgm:prSet/>
      <dgm:spPr/>
    </dgm:pt>
    <dgm:pt modelId="{975ABECE-4E6A-41B1-AACE-74C5BB9BBF55}">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Little</a:t>
          </a:r>
        </a:p>
      </dgm:t>
    </dgm:pt>
    <dgm:pt modelId="{942CA142-0AFB-4CF3-B5A1-3083E972C562}" type="parTrans" cxnId="{FC210275-62CC-43A4-81BF-5A85E8A08829}">
      <dgm:prSet/>
      <dgm:spPr/>
    </dgm:pt>
    <dgm:pt modelId="{63348495-A664-49E4-8247-7FAAA0E28674}" type="sibTrans" cxnId="{FC210275-62CC-43A4-81BF-5A85E8A08829}">
      <dgm:prSet/>
      <dgm:spPr/>
    </dgm:pt>
    <dgm:pt modelId="{70F406B2-C28C-448D-B2C5-F548469EFC23}">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Hydrocolloid</a:t>
          </a:r>
        </a:p>
      </dgm:t>
    </dgm:pt>
    <dgm:pt modelId="{F8881D71-E9E4-45FE-879F-AF2D84041769}" type="parTrans" cxnId="{6E47E8AA-C0A9-4C42-835E-A9328C25FB94}">
      <dgm:prSet/>
      <dgm:spPr/>
    </dgm:pt>
    <dgm:pt modelId="{02705700-5C2C-4DBE-9983-0CA416FAD05E}" type="sibTrans" cxnId="{6E47E8AA-C0A9-4C42-835E-A9328C25FB94}">
      <dgm:prSet/>
      <dgm:spPr/>
    </dgm:pt>
    <dgm:pt modelId="{8680EC07-FBC3-4902-99B8-AFC34A9F876F}">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E12323"/>
              </a:solidFill>
              <a:effectLst/>
              <a:latin typeface="Arial" pitchFamily="34" charset="0"/>
              <a:cs typeface="Arial" pitchFamily="34" charset="0"/>
            </a:rPr>
            <a:t>Red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(Granulation)</a:t>
          </a:r>
        </a:p>
      </dgm:t>
    </dgm:pt>
    <dgm:pt modelId="{37858AE2-66C8-4140-BD7D-34E322ADB38A}" type="parTrans" cxnId="{DD1C1BA1-5FBA-4D1E-9B95-489C18142AD8}">
      <dgm:prSet/>
      <dgm:spPr/>
    </dgm:pt>
    <dgm:pt modelId="{CC555241-FAD0-4A40-8794-3E192DE9EFDE}" type="sibTrans" cxnId="{DD1C1BA1-5FBA-4D1E-9B95-489C18142AD8}">
      <dgm:prSet/>
      <dgm:spPr/>
    </dgm:pt>
    <dgm:pt modelId="{EC56539B-543D-453B-966D-054EC61262FE}">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smtClean="0">
              <a:ln>
                <a:noFill/>
              </a:ln>
              <a:solidFill>
                <a:schemeClr val="tx1"/>
              </a:solidFill>
              <a:effectLst/>
              <a:latin typeface="Arial" pitchFamily="34" charset="0"/>
              <a:cs typeface="Arial" pitchFamily="34" charset="0"/>
            </a:rPr>
            <a:t>Hydrocolloid</a:t>
          </a:r>
        </a:p>
      </dgm:t>
    </dgm:pt>
    <dgm:pt modelId="{70C2642A-1428-4CD4-BC09-1E5AF5AFC41E}" type="parTrans" cxnId="{7C1C8FE1-D174-4BBE-B744-E58E1EB1F883}">
      <dgm:prSet/>
      <dgm:spPr/>
    </dgm:pt>
    <dgm:pt modelId="{B3FF0D77-DE65-4685-A62B-1C32F293810D}" type="sibTrans" cxnId="{7C1C8FE1-D174-4BBE-B744-E58E1EB1F883}">
      <dgm:prSet/>
      <dgm:spPr/>
    </dgm:pt>
    <dgm:pt modelId="{E170D852-C9C8-40D0-B3F0-3A55E8CD5F79}" type="pres">
      <dgm:prSet presAssocID="{49F75BE4-450C-4B07-9A5C-F605866C2844}" presName="hierChild1" presStyleCnt="0">
        <dgm:presLayoutVars>
          <dgm:orgChart val="1"/>
          <dgm:chPref val="1"/>
          <dgm:dir/>
          <dgm:animOne val="branch"/>
          <dgm:animLvl val="lvl"/>
          <dgm:resizeHandles/>
        </dgm:presLayoutVars>
      </dgm:prSet>
      <dgm:spPr/>
    </dgm:pt>
    <dgm:pt modelId="{751760AB-0CCE-45C0-9BC1-576BA948568C}" type="pres">
      <dgm:prSet presAssocID="{FBA2EEF7-F3BC-467A-A795-D9748488ACDD}" presName="hierRoot1" presStyleCnt="0">
        <dgm:presLayoutVars>
          <dgm:hierBranch/>
        </dgm:presLayoutVars>
      </dgm:prSet>
      <dgm:spPr/>
    </dgm:pt>
    <dgm:pt modelId="{C6E46876-5E51-41BD-B992-0B35C2B19E0F}" type="pres">
      <dgm:prSet presAssocID="{FBA2EEF7-F3BC-467A-A795-D9748488ACDD}" presName="rootComposite1" presStyleCnt="0"/>
      <dgm:spPr/>
    </dgm:pt>
    <dgm:pt modelId="{39235328-F4A4-4F37-BC1B-FA27EECD1B85}" type="pres">
      <dgm:prSet presAssocID="{FBA2EEF7-F3BC-467A-A795-D9748488ACDD}" presName="rootText1" presStyleLbl="node0" presStyleIdx="0" presStyleCnt="1">
        <dgm:presLayoutVars>
          <dgm:chPref val="3"/>
        </dgm:presLayoutVars>
      </dgm:prSet>
      <dgm:spPr/>
      <dgm:t>
        <a:bodyPr/>
        <a:lstStyle/>
        <a:p>
          <a:pPr rtl="1"/>
          <a:endParaRPr lang="fa-IR"/>
        </a:p>
      </dgm:t>
    </dgm:pt>
    <dgm:pt modelId="{117CD97F-7D73-473D-B99E-B689B386D149}" type="pres">
      <dgm:prSet presAssocID="{FBA2EEF7-F3BC-467A-A795-D9748488ACDD}" presName="rootConnector1" presStyleLbl="node1" presStyleIdx="0" presStyleCnt="0"/>
      <dgm:spPr/>
      <dgm:t>
        <a:bodyPr/>
        <a:lstStyle/>
        <a:p>
          <a:pPr rtl="1"/>
          <a:endParaRPr lang="fa-IR"/>
        </a:p>
      </dgm:t>
    </dgm:pt>
    <dgm:pt modelId="{E943E34E-0F37-43BE-A0AE-1836F67C1E6A}" type="pres">
      <dgm:prSet presAssocID="{FBA2EEF7-F3BC-467A-A795-D9748488ACDD}" presName="hierChild2" presStyleCnt="0"/>
      <dgm:spPr/>
    </dgm:pt>
    <dgm:pt modelId="{DA7C493D-5B5F-4C47-BD19-F55AA0F9DA9E}" type="pres">
      <dgm:prSet presAssocID="{54FC16EE-B748-44C8-B5C3-248E49D9DC2A}" presName="Name35" presStyleLbl="parChTrans1D2" presStyleIdx="0" presStyleCnt="3"/>
      <dgm:spPr/>
    </dgm:pt>
    <dgm:pt modelId="{4F2B5F74-E07B-472D-ABBE-A9C798A40508}" type="pres">
      <dgm:prSet presAssocID="{7FC81472-C712-488F-BAEC-B2E81574346B}" presName="hierRoot2" presStyleCnt="0">
        <dgm:presLayoutVars>
          <dgm:hierBranch/>
        </dgm:presLayoutVars>
      </dgm:prSet>
      <dgm:spPr/>
    </dgm:pt>
    <dgm:pt modelId="{257FDD43-8852-4EE7-B3F4-369022C50E26}" type="pres">
      <dgm:prSet presAssocID="{7FC81472-C712-488F-BAEC-B2E81574346B}" presName="rootComposite" presStyleCnt="0"/>
      <dgm:spPr/>
    </dgm:pt>
    <dgm:pt modelId="{5E81FAB7-B802-43B1-AD81-6B0A0CAD12B9}" type="pres">
      <dgm:prSet presAssocID="{7FC81472-C712-488F-BAEC-B2E81574346B}" presName="rootText" presStyleLbl="node2" presStyleIdx="0" presStyleCnt="3">
        <dgm:presLayoutVars>
          <dgm:chPref val="3"/>
        </dgm:presLayoutVars>
      </dgm:prSet>
      <dgm:spPr/>
      <dgm:t>
        <a:bodyPr/>
        <a:lstStyle/>
        <a:p>
          <a:pPr rtl="1"/>
          <a:endParaRPr lang="fa-IR"/>
        </a:p>
      </dgm:t>
    </dgm:pt>
    <dgm:pt modelId="{2D24A955-B292-485A-88A6-97ED0ED79A50}" type="pres">
      <dgm:prSet presAssocID="{7FC81472-C712-488F-BAEC-B2E81574346B}" presName="rootConnector" presStyleLbl="node2" presStyleIdx="0" presStyleCnt="3"/>
      <dgm:spPr/>
      <dgm:t>
        <a:bodyPr/>
        <a:lstStyle/>
        <a:p>
          <a:pPr rtl="1"/>
          <a:endParaRPr lang="fa-IR"/>
        </a:p>
      </dgm:t>
    </dgm:pt>
    <dgm:pt modelId="{E2F401D6-CAB6-441C-A22B-1A7F44EFF000}" type="pres">
      <dgm:prSet presAssocID="{7FC81472-C712-488F-BAEC-B2E81574346B}" presName="hierChild4" presStyleCnt="0"/>
      <dgm:spPr/>
    </dgm:pt>
    <dgm:pt modelId="{E70AA50A-298B-4485-863F-0A4DF3BFB2F6}" type="pres">
      <dgm:prSet presAssocID="{99EF7E63-3A69-4B74-8CB4-1FEE399585FA}" presName="Name35" presStyleLbl="parChTrans1D3" presStyleIdx="0" presStyleCnt="3"/>
      <dgm:spPr/>
    </dgm:pt>
    <dgm:pt modelId="{6FCE5866-48D1-44C9-8729-6B66D7487642}" type="pres">
      <dgm:prSet presAssocID="{2A443787-BD6C-48EA-A8D8-2677B686F229}" presName="hierRoot2" presStyleCnt="0">
        <dgm:presLayoutVars>
          <dgm:hierBranch val="r"/>
        </dgm:presLayoutVars>
      </dgm:prSet>
      <dgm:spPr/>
    </dgm:pt>
    <dgm:pt modelId="{5703A7A8-02EB-40C0-8634-E2BC445D3166}" type="pres">
      <dgm:prSet presAssocID="{2A443787-BD6C-48EA-A8D8-2677B686F229}" presName="rootComposite" presStyleCnt="0"/>
      <dgm:spPr/>
    </dgm:pt>
    <dgm:pt modelId="{5B50C894-B0FF-4E96-9CDA-9B7135888E4A}" type="pres">
      <dgm:prSet presAssocID="{2A443787-BD6C-48EA-A8D8-2677B686F229}" presName="rootText" presStyleLbl="node3" presStyleIdx="0" presStyleCnt="3">
        <dgm:presLayoutVars>
          <dgm:chPref val="3"/>
        </dgm:presLayoutVars>
      </dgm:prSet>
      <dgm:spPr/>
      <dgm:t>
        <a:bodyPr/>
        <a:lstStyle/>
        <a:p>
          <a:pPr rtl="1"/>
          <a:endParaRPr lang="fa-IR"/>
        </a:p>
      </dgm:t>
    </dgm:pt>
    <dgm:pt modelId="{6B19F99B-F4BF-4EC3-965F-F2440819CB38}" type="pres">
      <dgm:prSet presAssocID="{2A443787-BD6C-48EA-A8D8-2677B686F229}" presName="rootConnector" presStyleLbl="node3" presStyleIdx="0" presStyleCnt="3"/>
      <dgm:spPr/>
      <dgm:t>
        <a:bodyPr/>
        <a:lstStyle/>
        <a:p>
          <a:pPr rtl="1"/>
          <a:endParaRPr lang="fa-IR"/>
        </a:p>
      </dgm:t>
    </dgm:pt>
    <dgm:pt modelId="{C59F545C-8B1B-4B7A-9CBF-7EC6F34C1BED}" type="pres">
      <dgm:prSet presAssocID="{2A443787-BD6C-48EA-A8D8-2677B686F229}" presName="hierChild4" presStyleCnt="0"/>
      <dgm:spPr/>
    </dgm:pt>
    <dgm:pt modelId="{94E84C0A-3294-40B3-ACFE-93E31834503C}" type="pres">
      <dgm:prSet presAssocID="{2A443787-BD6C-48EA-A8D8-2677B686F229}" presName="hierChild5" presStyleCnt="0"/>
      <dgm:spPr/>
    </dgm:pt>
    <dgm:pt modelId="{29D5C81C-EFEE-422E-99EA-4478C25C93B9}" type="pres">
      <dgm:prSet presAssocID="{7FC81472-C712-488F-BAEC-B2E81574346B}" presName="hierChild5" presStyleCnt="0"/>
      <dgm:spPr/>
    </dgm:pt>
    <dgm:pt modelId="{D427A2AE-4237-41DF-A911-97F01CD8CDD1}" type="pres">
      <dgm:prSet presAssocID="{6A48B2EE-06D4-4BE9-A9E4-D52C854E41A9}" presName="Name35" presStyleLbl="parChTrans1D2" presStyleIdx="1" presStyleCnt="3"/>
      <dgm:spPr/>
    </dgm:pt>
    <dgm:pt modelId="{A1A9CA9E-93DA-4434-A161-1CCBF3ABFEAB}" type="pres">
      <dgm:prSet presAssocID="{02C630E8-00AA-4AEB-BBC8-1D857C204864}" presName="hierRoot2" presStyleCnt="0">
        <dgm:presLayoutVars>
          <dgm:hierBranch/>
        </dgm:presLayoutVars>
      </dgm:prSet>
      <dgm:spPr/>
    </dgm:pt>
    <dgm:pt modelId="{889D4787-81E2-4010-AE22-87A31A4AA4AA}" type="pres">
      <dgm:prSet presAssocID="{02C630E8-00AA-4AEB-BBC8-1D857C204864}" presName="rootComposite" presStyleCnt="0"/>
      <dgm:spPr/>
    </dgm:pt>
    <dgm:pt modelId="{C351BA30-7DD8-4F1C-9F43-D2C014F6F0DA}" type="pres">
      <dgm:prSet presAssocID="{02C630E8-00AA-4AEB-BBC8-1D857C204864}" presName="rootText" presStyleLbl="node2" presStyleIdx="1" presStyleCnt="3">
        <dgm:presLayoutVars>
          <dgm:chPref val="3"/>
        </dgm:presLayoutVars>
      </dgm:prSet>
      <dgm:spPr/>
      <dgm:t>
        <a:bodyPr/>
        <a:lstStyle/>
        <a:p>
          <a:pPr rtl="1"/>
          <a:endParaRPr lang="fa-IR"/>
        </a:p>
      </dgm:t>
    </dgm:pt>
    <dgm:pt modelId="{540873E9-9E7F-49E9-9410-5A36AFAA1B84}" type="pres">
      <dgm:prSet presAssocID="{02C630E8-00AA-4AEB-BBC8-1D857C204864}" presName="rootConnector" presStyleLbl="node2" presStyleIdx="1" presStyleCnt="3"/>
      <dgm:spPr/>
      <dgm:t>
        <a:bodyPr/>
        <a:lstStyle/>
        <a:p>
          <a:pPr rtl="1"/>
          <a:endParaRPr lang="fa-IR"/>
        </a:p>
      </dgm:t>
    </dgm:pt>
    <dgm:pt modelId="{6625D9D2-8E3F-421A-9C22-2383B39CAE25}" type="pres">
      <dgm:prSet presAssocID="{02C630E8-00AA-4AEB-BBC8-1D857C204864}" presName="hierChild4" presStyleCnt="0"/>
      <dgm:spPr/>
    </dgm:pt>
    <dgm:pt modelId="{239D542D-56EA-4529-B897-AE3920837870}" type="pres">
      <dgm:prSet presAssocID="{C6CC0FDD-5468-4FFE-8055-5B747D9AB65C}" presName="Name35" presStyleLbl="parChTrans1D3" presStyleIdx="1" presStyleCnt="3"/>
      <dgm:spPr/>
    </dgm:pt>
    <dgm:pt modelId="{22668F2E-62E7-47A4-AE44-76A729C43A45}" type="pres">
      <dgm:prSet presAssocID="{400A4041-66E7-4D1C-88D2-FACC26153BD2}" presName="hierRoot2" presStyleCnt="0">
        <dgm:presLayoutVars>
          <dgm:hierBranch val="r"/>
        </dgm:presLayoutVars>
      </dgm:prSet>
      <dgm:spPr/>
    </dgm:pt>
    <dgm:pt modelId="{9346064D-B168-430B-BDB7-6A224BAB9D53}" type="pres">
      <dgm:prSet presAssocID="{400A4041-66E7-4D1C-88D2-FACC26153BD2}" presName="rootComposite" presStyleCnt="0"/>
      <dgm:spPr/>
    </dgm:pt>
    <dgm:pt modelId="{5B0A08E2-EC71-4B86-8897-864EF18E267C}" type="pres">
      <dgm:prSet presAssocID="{400A4041-66E7-4D1C-88D2-FACC26153BD2}" presName="rootText" presStyleLbl="node3" presStyleIdx="1" presStyleCnt="3">
        <dgm:presLayoutVars>
          <dgm:chPref val="3"/>
        </dgm:presLayoutVars>
      </dgm:prSet>
      <dgm:spPr/>
      <dgm:t>
        <a:bodyPr/>
        <a:lstStyle/>
        <a:p>
          <a:pPr rtl="1"/>
          <a:endParaRPr lang="fa-IR"/>
        </a:p>
      </dgm:t>
    </dgm:pt>
    <dgm:pt modelId="{3F0FB5AE-77C3-4D68-B5B9-471E58B99B87}" type="pres">
      <dgm:prSet presAssocID="{400A4041-66E7-4D1C-88D2-FACC26153BD2}" presName="rootConnector" presStyleLbl="node3" presStyleIdx="1" presStyleCnt="3"/>
      <dgm:spPr/>
      <dgm:t>
        <a:bodyPr/>
        <a:lstStyle/>
        <a:p>
          <a:pPr rtl="1"/>
          <a:endParaRPr lang="fa-IR"/>
        </a:p>
      </dgm:t>
    </dgm:pt>
    <dgm:pt modelId="{4F7BDA28-6C79-4378-811D-46079438A8F9}" type="pres">
      <dgm:prSet presAssocID="{400A4041-66E7-4D1C-88D2-FACC26153BD2}" presName="hierChild4" presStyleCnt="0"/>
      <dgm:spPr/>
    </dgm:pt>
    <dgm:pt modelId="{921B8B04-79F2-4CCE-8285-99ECBE5404F6}" type="pres">
      <dgm:prSet presAssocID="{5F085729-3281-444F-9E4C-229A44D4AE50}" presName="Name50" presStyleLbl="parChTrans1D4" presStyleIdx="0" presStyleCnt="6"/>
      <dgm:spPr/>
    </dgm:pt>
    <dgm:pt modelId="{A4155B60-62FD-417C-9CE3-A3E26E8C50A8}" type="pres">
      <dgm:prSet presAssocID="{F6FC661C-6777-4207-99C9-88A8E113ED45}" presName="hierRoot2" presStyleCnt="0">
        <dgm:presLayoutVars>
          <dgm:hierBranch val="r"/>
        </dgm:presLayoutVars>
      </dgm:prSet>
      <dgm:spPr/>
    </dgm:pt>
    <dgm:pt modelId="{19CEA1A6-451D-49AD-937A-13EBC540F091}" type="pres">
      <dgm:prSet presAssocID="{F6FC661C-6777-4207-99C9-88A8E113ED45}" presName="rootComposite" presStyleCnt="0"/>
      <dgm:spPr/>
    </dgm:pt>
    <dgm:pt modelId="{33A9A629-28C0-463B-A218-CAF869737F62}" type="pres">
      <dgm:prSet presAssocID="{F6FC661C-6777-4207-99C9-88A8E113ED45}" presName="rootText" presStyleLbl="node4" presStyleIdx="0" presStyleCnt="6">
        <dgm:presLayoutVars>
          <dgm:chPref val="3"/>
        </dgm:presLayoutVars>
      </dgm:prSet>
      <dgm:spPr/>
      <dgm:t>
        <a:bodyPr/>
        <a:lstStyle/>
        <a:p>
          <a:pPr rtl="1"/>
          <a:endParaRPr lang="fa-IR"/>
        </a:p>
      </dgm:t>
    </dgm:pt>
    <dgm:pt modelId="{A727DBB7-6647-4463-9592-378CC70E2B35}" type="pres">
      <dgm:prSet presAssocID="{F6FC661C-6777-4207-99C9-88A8E113ED45}" presName="rootConnector" presStyleLbl="node4" presStyleIdx="0" presStyleCnt="6"/>
      <dgm:spPr/>
      <dgm:t>
        <a:bodyPr/>
        <a:lstStyle/>
        <a:p>
          <a:pPr rtl="1"/>
          <a:endParaRPr lang="fa-IR"/>
        </a:p>
      </dgm:t>
    </dgm:pt>
    <dgm:pt modelId="{78D7A7F8-B2E6-4F17-ABC3-3E46AD448BC8}" type="pres">
      <dgm:prSet presAssocID="{F6FC661C-6777-4207-99C9-88A8E113ED45}" presName="hierChild4" presStyleCnt="0"/>
      <dgm:spPr/>
    </dgm:pt>
    <dgm:pt modelId="{666B594B-81F3-4697-AD08-831FE9095CD7}" type="pres">
      <dgm:prSet presAssocID="{DF5A7138-3AE8-4695-B31F-7FD8378CF8EA}" presName="Name50" presStyleLbl="parChTrans1D4" presStyleIdx="1" presStyleCnt="6"/>
      <dgm:spPr/>
    </dgm:pt>
    <dgm:pt modelId="{38BF00F5-78E7-451A-975F-970C549BC472}" type="pres">
      <dgm:prSet presAssocID="{7F09AC21-1713-4A27-91F3-AAD19148A126}" presName="hierRoot2" presStyleCnt="0">
        <dgm:presLayoutVars>
          <dgm:hierBranch val="r"/>
        </dgm:presLayoutVars>
      </dgm:prSet>
      <dgm:spPr/>
    </dgm:pt>
    <dgm:pt modelId="{889BB6FA-3D0C-464A-A546-94F86670E392}" type="pres">
      <dgm:prSet presAssocID="{7F09AC21-1713-4A27-91F3-AAD19148A126}" presName="rootComposite" presStyleCnt="0"/>
      <dgm:spPr/>
    </dgm:pt>
    <dgm:pt modelId="{4532444D-A089-4788-87DB-7B639E1D0441}" type="pres">
      <dgm:prSet presAssocID="{7F09AC21-1713-4A27-91F3-AAD19148A126}" presName="rootText" presStyleLbl="node4" presStyleIdx="1" presStyleCnt="6">
        <dgm:presLayoutVars>
          <dgm:chPref val="3"/>
        </dgm:presLayoutVars>
      </dgm:prSet>
      <dgm:spPr/>
      <dgm:t>
        <a:bodyPr/>
        <a:lstStyle/>
        <a:p>
          <a:pPr rtl="1"/>
          <a:endParaRPr lang="fa-IR"/>
        </a:p>
      </dgm:t>
    </dgm:pt>
    <dgm:pt modelId="{14504FD2-2104-487B-8653-104B9F75EDE0}" type="pres">
      <dgm:prSet presAssocID="{7F09AC21-1713-4A27-91F3-AAD19148A126}" presName="rootConnector" presStyleLbl="node4" presStyleIdx="1" presStyleCnt="6"/>
      <dgm:spPr/>
      <dgm:t>
        <a:bodyPr/>
        <a:lstStyle/>
        <a:p>
          <a:pPr rtl="1"/>
          <a:endParaRPr lang="fa-IR"/>
        </a:p>
      </dgm:t>
    </dgm:pt>
    <dgm:pt modelId="{7611C214-5D35-4337-A2FA-120DCFCFA9F3}" type="pres">
      <dgm:prSet presAssocID="{7F09AC21-1713-4A27-91F3-AAD19148A126}" presName="hierChild4" presStyleCnt="0"/>
      <dgm:spPr/>
    </dgm:pt>
    <dgm:pt modelId="{F55B1282-834C-4FBD-A4CA-32E8B872A328}" type="pres">
      <dgm:prSet presAssocID="{7F09AC21-1713-4A27-91F3-AAD19148A126}" presName="hierChild5" presStyleCnt="0"/>
      <dgm:spPr/>
    </dgm:pt>
    <dgm:pt modelId="{1A7526EF-18B6-46A0-9C54-08CF63CA3CCF}" type="pres">
      <dgm:prSet presAssocID="{F6FC661C-6777-4207-99C9-88A8E113ED45}" presName="hierChild5" presStyleCnt="0"/>
      <dgm:spPr/>
    </dgm:pt>
    <dgm:pt modelId="{404D2274-1F7F-4715-85F1-64E949F1641F}" type="pres">
      <dgm:prSet presAssocID="{F298DC1F-D969-4E4F-9249-AE309F229998}" presName="Name50" presStyleLbl="parChTrans1D4" presStyleIdx="2" presStyleCnt="6"/>
      <dgm:spPr/>
    </dgm:pt>
    <dgm:pt modelId="{E87CB6C5-9E24-4C5B-90FD-2852BE556520}" type="pres">
      <dgm:prSet presAssocID="{EB233122-9C11-445E-A36B-0960D0B69A39}" presName="hierRoot2" presStyleCnt="0">
        <dgm:presLayoutVars>
          <dgm:hierBranch val="r"/>
        </dgm:presLayoutVars>
      </dgm:prSet>
      <dgm:spPr/>
    </dgm:pt>
    <dgm:pt modelId="{E1BD5B57-1043-4B4A-BC17-0DE704E4F2D9}" type="pres">
      <dgm:prSet presAssocID="{EB233122-9C11-445E-A36B-0960D0B69A39}" presName="rootComposite" presStyleCnt="0"/>
      <dgm:spPr/>
    </dgm:pt>
    <dgm:pt modelId="{6B2F04BD-AEF8-4028-AEAE-6E9B65726180}" type="pres">
      <dgm:prSet presAssocID="{EB233122-9C11-445E-A36B-0960D0B69A39}" presName="rootText" presStyleLbl="node4" presStyleIdx="2" presStyleCnt="6">
        <dgm:presLayoutVars>
          <dgm:chPref val="3"/>
        </dgm:presLayoutVars>
      </dgm:prSet>
      <dgm:spPr/>
      <dgm:t>
        <a:bodyPr/>
        <a:lstStyle/>
        <a:p>
          <a:pPr rtl="1"/>
          <a:endParaRPr lang="fa-IR"/>
        </a:p>
      </dgm:t>
    </dgm:pt>
    <dgm:pt modelId="{FEBFEFE4-9E09-4DD5-9DD0-58EB065F787D}" type="pres">
      <dgm:prSet presAssocID="{EB233122-9C11-445E-A36B-0960D0B69A39}" presName="rootConnector" presStyleLbl="node4" presStyleIdx="2" presStyleCnt="6"/>
      <dgm:spPr/>
      <dgm:t>
        <a:bodyPr/>
        <a:lstStyle/>
        <a:p>
          <a:pPr rtl="1"/>
          <a:endParaRPr lang="fa-IR"/>
        </a:p>
      </dgm:t>
    </dgm:pt>
    <dgm:pt modelId="{D18B034B-C592-424D-94FE-496D0A75ED88}" type="pres">
      <dgm:prSet presAssocID="{EB233122-9C11-445E-A36B-0960D0B69A39}" presName="hierChild4" presStyleCnt="0"/>
      <dgm:spPr/>
    </dgm:pt>
    <dgm:pt modelId="{42E3D837-F73A-41D0-BA06-09E1CE7EC34E}" type="pres">
      <dgm:prSet presAssocID="{5AC0B852-D1EF-473E-9E13-3FB977040EC8}" presName="Name50" presStyleLbl="parChTrans1D4" presStyleIdx="3" presStyleCnt="6"/>
      <dgm:spPr/>
    </dgm:pt>
    <dgm:pt modelId="{8E219E85-FBA4-4476-A876-25D447EE788D}" type="pres">
      <dgm:prSet presAssocID="{A80C564D-E72E-4E9C-94B3-262491D375BC}" presName="hierRoot2" presStyleCnt="0">
        <dgm:presLayoutVars>
          <dgm:hierBranch val="r"/>
        </dgm:presLayoutVars>
      </dgm:prSet>
      <dgm:spPr/>
    </dgm:pt>
    <dgm:pt modelId="{DB6B152A-90B5-4E1B-9359-FC0871988E32}" type="pres">
      <dgm:prSet presAssocID="{A80C564D-E72E-4E9C-94B3-262491D375BC}" presName="rootComposite" presStyleCnt="0"/>
      <dgm:spPr/>
    </dgm:pt>
    <dgm:pt modelId="{038932B9-EF88-4A48-82C4-9E504BACECE8}" type="pres">
      <dgm:prSet presAssocID="{A80C564D-E72E-4E9C-94B3-262491D375BC}" presName="rootText" presStyleLbl="node4" presStyleIdx="3" presStyleCnt="6">
        <dgm:presLayoutVars>
          <dgm:chPref val="3"/>
        </dgm:presLayoutVars>
      </dgm:prSet>
      <dgm:spPr/>
      <dgm:t>
        <a:bodyPr/>
        <a:lstStyle/>
        <a:p>
          <a:pPr rtl="1"/>
          <a:endParaRPr lang="fa-IR"/>
        </a:p>
      </dgm:t>
    </dgm:pt>
    <dgm:pt modelId="{5DDB93C6-16C7-4758-A723-9C451581613A}" type="pres">
      <dgm:prSet presAssocID="{A80C564D-E72E-4E9C-94B3-262491D375BC}" presName="rootConnector" presStyleLbl="node4" presStyleIdx="3" presStyleCnt="6"/>
      <dgm:spPr/>
      <dgm:t>
        <a:bodyPr/>
        <a:lstStyle/>
        <a:p>
          <a:pPr rtl="1"/>
          <a:endParaRPr lang="fa-IR"/>
        </a:p>
      </dgm:t>
    </dgm:pt>
    <dgm:pt modelId="{532BD147-33D1-487B-BB89-20E75CCE89D9}" type="pres">
      <dgm:prSet presAssocID="{A80C564D-E72E-4E9C-94B3-262491D375BC}" presName="hierChild4" presStyleCnt="0"/>
      <dgm:spPr/>
    </dgm:pt>
    <dgm:pt modelId="{FB3D214A-6C79-43D3-B1A7-FE701DA41432}" type="pres">
      <dgm:prSet presAssocID="{A80C564D-E72E-4E9C-94B3-262491D375BC}" presName="hierChild5" presStyleCnt="0"/>
      <dgm:spPr/>
    </dgm:pt>
    <dgm:pt modelId="{EF5DAB2D-17EC-4DCD-B84B-D389963BFF86}" type="pres">
      <dgm:prSet presAssocID="{EB233122-9C11-445E-A36B-0960D0B69A39}" presName="hierChild5" presStyleCnt="0"/>
      <dgm:spPr/>
    </dgm:pt>
    <dgm:pt modelId="{7B89552A-D4F3-471F-96D3-F5E180493B44}" type="pres">
      <dgm:prSet presAssocID="{942CA142-0AFB-4CF3-B5A1-3083E972C562}" presName="Name50" presStyleLbl="parChTrans1D4" presStyleIdx="4" presStyleCnt="6"/>
      <dgm:spPr/>
    </dgm:pt>
    <dgm:pt modelId="{8D378B92-AB99-4C5B-A5F2-8970D46C84FB}" type="pres">
      <dgm:prSet presAssocID="{975ABECE-4E6A-41B1-AACE-74C5BB9BBF55}" presName="hierRoot2" presStyleCnt="0">
        <dgm:presLayoutVars>
          <dgm:hierBranch val="r"/>
        </dgm:presLayoutVars>
      </dgm:prSet>
      <dgm:spPr/>
    </dgm:pt>
    <dgm:pt modelId="{21DD0E83-BAAF-45D7-B0E7-9907628DC7F2}" type="pres">
      <dgm:prSet presAssocID="{975ABECE-4E6A-41B1-AACE-74C5BB9BBF55}" presName="rootComposite" presStyleCnt="0"/>
      <dgm:spPr/>
    </dgm:pt>
    <dgm:pt modelId="{E4B3DEBB-87ED-4BAB-94DE-F1128A663BE6}" type="pres">
      <dgm:prSet presAssocID="{975ABECE-4E6A-41B1-AACE-74C5BB9BBF55}" presName="rootText" presStyleLbl="node4" presStyleIdx="4" presStyleCnt="6">
        <dgm:presLayoutVars>
          <dgm:chPref val="3"/>
        </dgm:presLayoutVars>
      </dgm:prSet>
      <dgm:spPr/>
      <dgm:t>
        <a:bodyPr/>
        <a:lstStyle/>
        <a:p>
          <a:pPr rtl="1"/>
          <a:endParaRPr lang="fa-IR"/>
        </a:p>
      </dgm:t>
    </dgm:pt>
    <dgm:pt modelId="{FDC7FDB4-96EA-4873-BC5B-90B954976C2A}" type="pres">
      <dgm:prSet presAssocID="{975ABECE-4E6A-41B1-AACE-74C5BB9BBF55}" presName="rootConnector" presStyleLbl="node4" presStyleIdx="4" presStyleCnt="6"/>
      <dgm:spPr/>
      <dgm:t>
        <a:bodyPr/>
        <a:lstStyle/>
        <a:p>
          <a:pPr rtl="1"/>
          <a:endParaRPr lang="fa-IR"/>
        </a:p>
      </dgm:t>
    </dgm:pt>
    <dgm:pt modelId="{05B52DB2-4D1A-40C3-A164-0876A97DFA59}" type="pres">
      <dgm:prSet presAssocID="{975ABECE-4E6A-41B1-AACE-74C5BB9BBF55}" presName="hierChild4" presStyleCnt="0"/>
      <dgm:spPr/>
    </dgm:pt>
    <dgm:pt modelId="{BD9313B5-3FEB-4F67-805B-28195F81141A}" type="pres">
      <dgm:prSet presAssocID="{F8881D71-E9E4-45FE-879F-AF2D84041769}" presName="Name50" presStyleLbl="parChTrans1D4" presStyleIdx="5" presStyleCnt="6"/>
      <dgm:spPr/>
    </dgm:pt>
    <dgm:pt modelId="{C19BF0D2-4250-40DF-92B1-CB467689E437}" type="pres">
      <dgm:prSet presAssocID="{70F406B2-C28C-448D-B2C5-F548469EFC23}" presName="hierRoot2" presStyleCnt="0">
        <dgm:presLayoutVars>
          <dgm:hierBranch val="r"/>
        </dgm:presLayoutVars>
      </dgm:prSet>
      <dgm:spPr/>
    </dgm:pt>
    <dgm:pt modelId="{D9A53822-7EE7-41DA-B226-11EF42793B19}" type="pres">
      <dgm:prSet presAssocID="{70F406B2-C28C-448D-B2C5-F548469EFC23}" presName="rootComposite" presStyleCnt="0"/>
      <dgm:spPr/>
    </dgm:pt>
    <dgm:pt modelId="{D65C7422-0A8D-4FA6-98EF-537CFF598980}" type="pres">
      <dgm:prSet presAssocID="{70F406B2-C28C-448D-B2C5-F548469EFC23}" presName="rootText" presStyleLbl="node4" presStyleIdx="5" presStyleCnt="6">
        <dgm:presLayoutVars>
          <dgm:chPref val="3"/>
        </dgm:presLayoutVars>
      </dgm:prSet>
      <dgm:spPr/>
      <dgm:t>
        <a:bodyPr/>
        <a:lstStyle/>
        <a:p>
          <a:pPr rtl="1"/>
          <a:endParaRPr lang="fa-IR"/>
        </a:p>
      </dgm:t>
    </dgm:pt>
    <dgm:pt modelId="{94DE9123-16B4-4B8F-96D9-A8FCF61A3C75}" type="pres">
      <dgm:prSet presAssocID="{70F406B2-C28C-448D-B2C5-F548469EFC23}" presName="rootConnector" presStyleLbl="node4" presStyleIdx="5" presStyleCnt="6"/>
      <dgm:spPr/>
      <dgm:t>
        <a:bodyPr/>
        <a:lstStyle/>
        <a:p>
          <a:pPr rtl="1"/>
          <a:endParaRPr lang="fa-IR"/>
        </a:p>
      </dgm:t>
    </dgm:pt>
    <dgm:pt modelId="{6562E530-A250-4E79-8CC2-8CCF4DB41623}" type="pres">
      <dgm:prSet presAssocID="{70F406B2-C28C-448D-B2C5-F548469EFC23}" presName="hierChild4" presStyleCnt="0"/>
      <dgm:spPr/>
    </dgm:pt>
    <dgm:pt modelId="{5ED71BD4-D4E4-424D-B1BD-67689ACC1C68}" type="pres">
      <dgm:prSet presAssocID="{70F406B2-C28C-448D-B2C5-F548469EFC23}" presName="hierChild5" presStyleCnt="0"/>
      <dgm:spPr/>
    </dgm:pt>
    <dgm:pt modelId="{B522E036-5238-4ABB-8514-80C28FC01A8F}" type="pres">
      <dgm:prSet presAssocID="{975ABECE-4E6A-41B1-AACE-74C5BB9BBF55}" presName="hierChild5" presStyleCnt="0"/>
      <dgm:spPr/>
    </dgm:pt>
    <dgm:pt modelId="{3C13A5A4-CB61-44D8-8AF5-F62892759B3C}" type="pres">
      <dgm:prSet presAssocID="{400A4041-66E7-4D1C-88D2-FACC26153BD2}" presName="hierChild5" presStyleCnt="0"/>
      <dgm:spPr/>
    </dgm:pt>
    <dgm:pt modelId="{59E4BBBB-BC5D-451C-91F5-2B61789A299A}" type="pres">
      <dgm:prSet presAssocID="{02C630E8-00AA-4AEB-BBC8-1D857C204864}" presName="hierChild5" presStyleCnt="0"/>
      <dgm:spPr/>
    </dgm:pt>
    <dgm:pt modelId="{80A1EBBA-714D-4E08-BD1F-6DA214BD7A8D}" type="pres">
      <dgm:prSet presAssocID="{37858AE2-66C8-4140-BD7D-34E322ADB38A}" presName="Name35" presStyleLbl="parChTrans1D2" presStyleIdx="2" presStyleCnt="3"/>
      <dgm:spPr/>
    </dgm:pt>
    <dgm:pt modelId="{322F3E4E-3FAF-4438-9194-EB8F81F32575}" type="pres">
      <dgm:prSet presAssocID="{8680EC07-FBC3-4902-99B8-AFC34A9F876F}" presName="hierRoot2" presStyleCnt="0">
        <dgm:presLayoutVars>
          <dgm:hierBranch/>
        </dgm:presLayoutVars>
      </dgm:prSet>
      <dgm:spPr/>
    </dgm:pt>
    <dgm:pt modelId="{93C1ED9A-7AED-4383-AC59-45153668BBF1}" type="pres">
      <dgm:prSet presAssocID="{8680EC07-FBC3-4902-99B8-AFC34A9F876F}" presName="rootComposite" presStyleCnt="0"/>
      <dgm:spPr/>
    </dgm:pt>
    <dgm:pt modelId="{C28616B3-4531-463D-96AE-B5C87067C967}" type="pres">
      <dgm:prSet presAssocID="{8680EC07-FBC3-4902-99B8-AFC34A9F876F}" presName="rootText" presStyleLbl="node2" presStyleIdx="2" presStyleCnt="3">
        <dgm:presLayoutVars>
          <dgm:chPref val="3"/>
        </dgm:presLayoutVars>
      </dgm:prSet>
      <dgm:spPr/>
      <dgm:t>
        <a:bodyPr/>
        <a:lstStyle/>
        <a:p>
          <a:pPr rtl="1"/>
          <a:endParaRPr lang="fa-IR"/>
        </a:p>
      </dgm:t>
    </dgm:pt>
    <dgm:pt modelId="{2A686D36-B87D-4BEE-BCF9-CC9AF3D00653}" type="pres">
      <dgm:prSet presAssocID="{8680EC07-FBC3-4902-99B8-AFC34A9F876F}" presName="rootConnector" presStyleLbl="node2" presStyleIdx="2" presStyleCnt="3"/>
      <dgm:spPr/>
      <dgm:t>
        <a:bodyPr/>
        <a:lstStyle/>
        <a:p>
          <a:pPr rtl="1"/>
          <a:endParaRPr lang="fa-IR"/>
        </a:p>
      </dgm:t>
    </dgm:pt>
    <dgm:pt modelId="{CD2F511B-2A49-4C99-8445-6180E5D5FE06}" type="pres">
      <dgm:prSet presAssocID="{8680EC07-FBC3-4902-99B8-AFC34A9F876F}" presName="hierChild4" presStyleCnt="0"/>
      <dgm:spPr/>
    </dgm:pt>
    <dgm:pt modelId="{D1F60919-A287-42EC-BDEE-A5523A0FC798}" type="pres">
      <dgm:prSet presAssocID="{70C2642A-1428-4CD4-BC09-1E5AF5AFC41E}" presName="Name35" presStyleLbl="parChTrans1D3" presStyleIdx="2" presStyleCnt="3"/>
      <dgm:spPr/>
    </dgm:pt>
    <dgm:pt modelId="{E387A7C8-81D0-4905-8ED8-9F144AF49514}" type="pres">
      <dgm:prSet presAssocID="{EC56539B-543D-453B-966D-054EC61262FE}" presName="hierRoot2" presStyleCnt="0">
        <dgm:presLayoutVars>
          <dgm:hierBranch val="r"/>
        </dgm:presLayoutVars>
      </dgm:prSet>
      <dgm:spPr/>
    </dgm:pt>
    <dgm:pt modelId="{EF181231-110B-45A7-BFED-FC47FBC716D2}" type="pres">
      <dgm:prSet presAssocID="{EC56539B-543D-453B-966D-054EC61262FE}" presName="rootComposite" presStyleCnt="0"/>
      <dgm:spPr/>
    </dgm:pt>
    <dgm:pt modelId="{E525C17C-B07E-46BD-B98C-49DD6AFC9DCE}" type="pres">
      <dgm:prSet presAssocID="{EC56539B-543D-453B-966D-054EC61262FE}" presName="rootText" presStyleLbl="node3" presStyleIdx="2" presStyleCnt="3">
        <dgm:presLayoutVars>
          <dgm:chPref val="3"/>
        </dgm:presLayoutVars>
      </dgm:prSet>
      <dgm:spPr/>
      <dgm:t>
        <a:bodyPr/>
        <a:lstStyle/>
        <a:p>
          <a:pPr rtl="1"/>
          <a:endParaRPr lang="fa-IR"/>
        </a:p>
      </dgm:t>
    </dgm:pt>
    <dgm:pt modelId="{AEC770D3-33FE-4BD3-8647-CD557EC5D1EF}" type="pres">
      <dgm:prSet presAssocID="{EC56539B-543D-453B-966D-054EC61262FE}" presName="rootConnector" presStyleLbl="node3" presStyleIdx="2" presStyleCnt="3"/>
      <dgm:spPr/>
      <dgm:t>
        <a:bodyPr/>
        <a:lstStyle/>
        <a:p>
          <a:pPr rtl="1"/>
          <a:endParaRPr lang="fa-IR"/>
        </a:p>
      </dgm:t>
    </dgm:pt>
    <dgm:pt modelId="{163F4F90-1D52-49F6-8D57-0B8D2FAEA2D8}" type="pres">
      <dgm:prSet presAssocID="{EC56539B-543D-453B-966D-054EC61262FE}" presName="hierChild4" presStyleCnt="0"/>
      <dgm:spPr/>
    </dgm:pt>
    <dgm:pt modelId="{F37397BD-0FF7-40BB-B8FD-D17A33242153}" type="pres">
      <dgm:prSet presAssocID="{EC56539B-543D-453B-966D-054EC61262FE}" presName="hierChild5" presStyleCnt="0"/>
      <dgm:spPr/>
    </dgm:pt>
    <dgm:pt modelId="{AA1C548A-027B-44DE-9014-A585DD134A1D}" type="pres">
      <dgm:prSet presAssocID="{8680EC07-FBC3-4902-99B8-AFC34A9F876F}" presName="hierChild5" presStyleCnt="0"/>
      <dgm:spPr/>
    </dgm:pt>
    <dgm:pt modelId="{F50CBF29-BBEF-44AD-B69E-7A676AB8BE9D}" type="pres">
      <dgm:prSet presAssocID="{FBA2EEF7-F3BC-467A-A795-D9748488ACDD}" presName="hierChild3" presStyleCnt="0"/>
      <dgm:spPr/>
    </dgm:pt>
  </dgm:ptLst>
  <dgm:cxnLst>
    <dgm:cxn modelId="{28E28FD8-3071-4FDA-9DE1-E1AC8E34F644}" srcId="{F6FC661C-6777-4207-99C9-88A8E113ED45}" destId="{7F09AC21-1713-4A27-91F3-AAD19148A126}" srcOrd="0" destOrd="0" parTransId="{DF5A7138-3AE8-4695-B31F-7FD8378CF8EA}" sibTransId="{AD1E2F22-F366-41FB-847C-BEEB27953556}"/>
    <dgm:cxn modelId="{6DA17220-1CC7-42E9-9A5F-E4D95E4951F0}" type="presOf" srcId="{F8881D71-E9E4-45FE-879F-AF2D84041769}" destId="{BD9313B5-3FEB-4F67-805B-28195F81141A}" srcOrd="0" destOrd="0" presId="urn:microsoft.com/office/officeart/2005/8/layout/orgChart1"/>
    <dgm:cxn modelId="{CCEDD64B-E966-45F9-BE45-E1542C2283D5}" type="presOf" srcId="{49F75BE4-450C-4B07-9A5C-F605866C2844}" destId="{E170D852-C9C8-40D0-B3F0-3A55E8CD5F79}" srcOrd="0" destOrd="0" presId="urn:microsoft.com/office/officeart/2005/8/layout/orgChart1"/>
    <dgm:cxn modelId="{5E54C330-5FD6-4C86-B29B-E8DF3D446D98}" type="presOf" srcId="{2A443787-BD6C-48EA-A8D8-2677B686F229}" destId="{6B19F99B-F4BF-4EC3-965F-F2440819CB38}" srcOrd="1" destOrd="0" presId="urn:microsoft.com/office/officeart/2005/8/layout/orgChart1"/>
    <dgm:cxn modelId="{2FF6077F-5A2A-4421-A552-6911382964F7}" srcId="{49F75BE4-450C-4B07-9A5C-F605866C2844}" destId="{FBA2EEF7-F3BC-467A-A795-D9748488ACDD}" srcOrd="0" destOrd="0" parTransId="{023689E4-3FA2-48EA-831E-45EC1F58A8AA}" sibTransId="{695FD3D3-1DA0-4441-A519-CCF87EA43EB2}"/>
    <dgm:cxn modelId="{DD1C1BA1-5FBA-4D1E-9B95-489C18142AD8}" srcId="{FBA2EEF7-F3BC-467A-A795-D9748488ACDD}" destId="{8680EC07-FBC3-4902-99B8-AFC34A9F876F}" srcOrd="2" destOrd="0" parTransId="{37858AE2-66C8-4140-BD7D-34E322ADB38A}" sibTransId="{CC555241-FAD0-4A40-8794-3E192DE9EFDE}"/>
    <dgm:cxn modelId="{0B14D2CC-B048-479D-B99B-E2FAE9B4F92B}" type="presOf" srcId="{2A443787-BD6C-48EA-A8D8-2677B686F229}" destId="{5B50C894-B0FF-4E96-9CDA-9B7135888E4A}" srcOrd="0" destOrd="0" presId="urn:microsoft.com/office/officeart/2005/8/layout/orgChart1"/>
    <dgm:cxn modelId="{E8BC22F8-DC70-4023-BA42-F8942211AA4F}" type="presOf" srcId="{FBA2EEF7-F3BC-467A-A795-D9748488ACDD}" destId="{117CD97F-7D73-473D-B99E-B689B386D149}" srcOrd="1" destOrd="0" presId="urn:microsoft.com/office/officeart/2005/8/layout/orgChart1"/>
    <dgm:cxn modelId="{7C1C8FE1-D174-4BBE-B744-E58E1EB1F883}" srcId="{8680EC07-FBC3-4902-99B8-AFC34A9F876F}" destId="{EC56539B-543D-453B-966D-054EC61262FE}" srcOrd="0" destOrd="0" parTransId="{70C2642A-1428-4CD4-BC09-1E5AF5AFC41E}" sibTransId="{B3FF0D77-DE65-4685-A62B-1C32F293810D}"/>
    <dgm:cxn modelId="{6230C0FB-B72D-4144-AE6F-D24EC02F4B0E}" type="presOf" srcId="{F6FC661C-6777-4207-99C9-88A8E113ED45}" destId="{33A9A629-28C0-463B-A218-CAF869737F62}" srcOrd="0" destOrd="0" presId="urn:microsoft.com/office/officeart/2005/8/layout/orgChart1"/>
    <dgm:cxn modelId="{5DE18E7B-1EDA-43B4-8F51-80AE65ED5F2E}" type="presOf" srcId="{EC56539B-543D-453B-966D-054EC61262FE}" destId="{AEC770D3-33FE-4BD3-8647-CD557EC5D1EF}" srcOrd="1" destOrd="0" presId="urn:microsoft.com/office/officeart/2005/8/layout/orgChart1"/>
    <dgm:cxn modelId="{12381654-5A86-435B-A381-0592C05B013B}" type="presOf" srcId="{8680EC07-FBC3-4902-99B8-AFC34A9F876F}" destId="{2A686D36-B87D-4BEE-BCF9-CC9AF3D00653}" srcOrd="1" destOrd="0" presId="urn:microsoft.com/office/officeart/2005/8/layout/orgChart1"/>
    <dgm:cxn modelId="{8A8CDB36-BDCC-4D32-837B-8C4ADCF80F16}" type="presOf" srcId="{F298DC1F-D969-4E4F-9249-AE309F229998}" destId="{404D2274-1F7F-4715-85F1-64E949F1641F}" srcOrd="0" destOrd="0" presId="urn:microsoft.com/office/officeart/2005/8/layout/orgChart1"/>
    <dgm:cxn modelId="{8C4CEFED-E47D-4349-B3D2-8B708009902F}" type="presOf" srcId="{5F085729-3281-444F-9E4C-229A44D4AE50}" destId="{921B8B04-79F2-4CCE-8285-99ECBE5404F6}" srcOrd="0" destOrd="0" presId="urn:microsoft.com/office/officeart/2005/8/layout/orgChart1"/>
    <dgm:cxn modelId="{E5877C6C-D915-425C-A6A9-8B08150C4664}" type="presOf" srcId="{70F406B2-C28C-448D-B2C5-F548469EFC23}" destId="{D65C7422-0A8D-4FA6-98EF-537CFF598980}" srcOrd="0" destOrd="0" presId="urn:microsoft.com/office/officeart/2005/8/layout/orgChart1"/>
    <dgm:cxn modelId="{01BC8A33-072B-440E-A576-68006DD23C16}" srcId="{400A4041-66E7-4D1C-88D2-FACC26153BD2}" destId="{EB233122-9C11-445E-A36B-0960D0B69A39}" srcOrd="1" destOrd="0" parTransId="{F298DC1F-D969-4E4F-9249-AE309F229998}" sibTransId="{EE0C2093-B43E-4161-8D8F-27B6F14293DD}"/>
    <dgm:cxn modelId="{126E925F-C392-423F-8FED-54C3C589D022}" type="presOf" srcId="{400A4041-66E7-4D1C-88D2-FACC26153BD2}" destId="{3F0FB5AE-77C3-4D68-B5B9-471E58B99B87}" srcOrd="1" destOrd="0" presId="urn:microsoft.com/office/officeart/2005/8/layout/orgChart1"/>
    <dgm:cxn modelId="{026E4F15-2025-4D15-897F-70923479043D}" type="presOf" srcId="{C6CC0FDD-5468-4FFE-8055-5B747D9AB65C}" destId="{239D542D-56EA-4529-B897-AE3920837870}" srcOrd="0" destOrd="0" presId="urn:microsoft.com/office/officeart/2005/8/layout/orgChart1"/>
    <dgm:cxn modelId="{6E47E8AA-C0A9-4C42-835E-A9328C25FB94}" srcId="{975ABECE-4E6A-41B1-AACE-74C5BB9BBF55}" destId="{70F406B2-C28C-448D-B2C5-F548469EFC23}" srcOrd="0" destOrd="0" parTransId="{F8881D71-E9E4-45FE-879F-AF2D84041769}" sibTransId="{02705700-5C2C-4DBE-9983-0CA416FAD05E}"/>
    <dgm:cxn modelId="{F65A8215-2171-4504-8529-DD438F4FA58F}" type="presOf" srcId="{975ABECE-4E6A-41B1-AACE-74C5BB9BBF55}" destId="{FDC7FDB4-96EA-4873-BC5B-90B954976C2A}" srcOrd="1" destOrd="0" presId="urn:microsoft.com/office/officeart/2005/8/layout/orgChart1"/>
    <dgm:cxn modelId="{6F374A54-D38B-4A40-8CA1-7C456519DD5A}" type="presOf" srcId="{6A48B2EE-06D4-4BE9-A9E4-D52C854E41A9}" destId="{D427A2AE-4237-41DF-A911-97F01CD8CDD1}" srcOrd="0" destOrd="0" presId="urn:microsoft.com/office/officeart/2005/8/layout/orgChart1"/>
    <dgm:cxn modelId="{3EA57FB4-C91E-495D-A3B7-D7EC2F0EA6D1}" type="presOf" srcId="{A80C564D-E72E-4E9C-94B3-262491D375BC}" destId="{038932B9-EF88-4A48-82C4-9E504BACECE8}" srcOrd="0" destOrd="0" presId="urn:microsoft.com/office/officeart/2005/8/layout/orgChart1"/>
    <dgm:cxn modelId="{321D0555-5147-4BF1-A2A0-C10D0AF1228D}" type="presOf" srcId="{975ABECE-4E6A-41B1-AACE-74C5BB9BBF55}" destId="{E4B3DEBB-87ED-4BAB-94DE-F1128A663BE6}" srcOrd="0" destOrd="0" presId="urn:microsoft.com/office/officeart/2005/8/layout/orgChart1"/>
    <dgm:cxn modelId="{3297907E-E17A-4360-9502-70F86C34A028}" srcId="{400A4041-66E7-4D1C-88D2-FACC26153BD2}" destId="{F6FC661C-6777-4207-99C9-88A8E113ED45}" srcOrd="0" destOrd="0" parTransId="{5F085729-3281-444F-9E4C-229A44D4AE50}" sibTransId="{7415409D-6684-486F-B25B-4AEEBB7FC299}"/>
    <dgm:cxn modelId="{FFBE39E3-22D4-4C17-8FAE-C727A60BCA46}" srcId="{EB233122-9C11-445E-A36B-0960D0B69A39}" destId="{A80C564D-E72E-4E9C-94B3-262491D375BC}" srcOrd="0" destOrd="0" parTransId="{5AC0B852-D1EF-473E-9E13-3FB977040EC8}" sibTransId="{BB3911CC-50A5-40E8-920F-FDD409853A12}"/>
    <dgm:cxn modelId="{7D2FC5A6-29AF-4D35-B605-6BA2C32A89F1}" type="presOf" srcId="{F6FC661C-6777-4207-99C9-88A8E113ED45}" destId="{A727DBB7-6647-4463-9592-378CC70E2B35}" srcOrd="1" destOrd="0" presId="urn:microsoft.com/office/officeart/2005/8/layout/orgChart1"/>
    <dgm:cxn modelId="{A78D4D0F-58AE-4224-9FDE-218C76745AE7}" type="presOf" srcId="{54FC16EE-B748-44C8-B5C3-248E49D9DC2A}" destId="{DA7C493D-5B5F-4C47-BD19-F55AA0F9DA9E}" srcOrd="0" destOrd="0" presId="urn:microsoft.com/office/officeart/2005/8/layout/orgChart1"/>
    <dgm:cxn modelId="{FF6C32ED-B59E-40FE-A47E-514400D18868}" srcId="{02C630E8-00AA-4AEB-BBC8-1D857C204864}" destId="{400A4041-66E7-4D1C-88D2-FACC26153BD2}" srcOrd="0" destOrd="0" parTransId="{C6CC0FDD-5468-4FFE-8055-5B747D9AB65C}" sibTransId="{B023F3B7-2FCA-4B93-A77C-4D06FB8D2B4E}"/>
    <dgm:cxn modelId="{29522179-7384-4065-B451-9DE206E32ED4}" type="presOf" srcId="{99EF7E63-3A69-4B74-8CB4-1FEE399585FA}" destId="{E70AA50A-298B-4485-863F-0A4DF3BFB2F6}" srcOrd="0" destOrd="0" presId="urn:microsoft.com/office/officeart/2005/8/layout/orgChart1"/>
    <dgm:cxn modelId="{1414655C-FC9F-4500-88F1-85C6C1C32B74}" srcId="{7FC81472-C712-488F-BAEC-B2E81574346B}" destId="{2A443787-BD6C-48EA-A8D8-2677B686F229}" srcOrd="0" destOrd="0" parTransId="{99EF7E63-3A69-4B74-8CB4-1FEE399585FA}" sibTransId="{0ECAF762-590D-4D1E-9B8F-F6292B80B50D}"/>
    <dgm:cxn modelId="{C3D7BBAE-2E66-4FB3-9F0D-B50B6EAD775C}" type="presOf" srcId="{EC56539B-543D-453B-966D-054EC61262FE}" destId="{E525C17C-B07E-46BD-B98C-49DD6AFC9DCE}" srcOrd="0" destOrd="0" presId="urn:microsoft.com/office/officeart/2005/8/layout/orgChart1"/>
    <dgm:cxn modelId="{E19B4D41-95DC-459A-AEDD-3645CCB3FD2F}" type="presOf" srcId="{EB233122-9C11-445E-A36B-0960D0B69A39}" destId="{FEBFEFE4-9E09-4DD5-9DD0-58EB065F787D}" srcOrd="1" destOrd="0" presId="urn:microsoft.com/office/officeart/2005/8/layout/orgChart1"/>
    <dgm:cxn modelId="{30CF3252-15FE-4B83-A2EF-253147EB445E}" type="presOf" srcId="{02C630E8-00AA-4AEB-BBC8-1D857C204864}" destId="{540873E9-9E7F-49E9-9410-5A36AFAA1B84}" srcOrd="1" destOrd="0" presId="urn:microsoft.com/office/officeart/2005/8/layout/orgChart1"/>
    <dgm:cxn modelId="{118FAC77-03FC-46D2-8C88-B55598B4F111}" type="presOf" srcId="{A80C564D-E72E-4E9C-94B3-262491D375BC}" destId="{5DDB93C6-16C7-4758-A723-9C451581613A}" srcOrd="1" destOrd="0" presId="urn:microsoft.com/office/officeart/2005/8/layout/orgChart1"/>
    <dgm:cxn modelId="{84C7BD4D-168D-49D8-9966-605B86D8DD45}" type="presOf" srcId="{7F09AC21-1713-4A27-91F3-AAD19148A126}" destId="{4532444D-A089-4788-87DB-7B639E1D0441}" srcOrd="0" destOrd="0" presId="urn:microsoft.com/office/officeart/2005/8/layout/orgChart1"/>
    <dgm:cxn modelId="{8C725913-F7E8-4493-98A5-CCABF55AA7EF}" type="presOf" srcId="{7F09AC21-1713-4A27-91F3-AAD19148A126}" destId="{14504FD2-2104-487B-8653-104B9F75EDE0}" srcOrd="1" destOrd="0" presId="urn:microsoft.com/office/officeart/2005/8/layout/orgChart1"/>
    <dgm:cxn modelId="{6D437C95-0144-493A-8085-403978F08468}" srcId="{FBA2EEF7-F3BC-467A-A795-D9748488ACDD}" destId="{02C630E8-00AA-4AEB-BBC8-1D857C204864}" srcOrd="1" destOrd="0" parTransId="{6A48B2EE-06D4-4BE9-A9E4-D52C854E41A9}" sibTransId="{BD1E9E5E-6418-49D2-A49A-C690CFAC047B}"/>
    <dgm:cxn modelId="{FC210275-62CC-43A4-81BF-5A85E8A08829}" srcId="{400A4041-66E7-4D1C-88D2-FACC26153BD2}" destId="{975ABECE-4E6A-41B1-AACE-74C5BB9BBF55}" srcOrd="2" destOrd="0" parTransId="{942CA142-0AFB-4CF3-B5A1-3083E972C562}" sibTransId="{63348495-A664-49E4-8247-7FAAA0E28674}"/>
    <dgm:cxn modelId="{B40AB634-05FE-4BD9-8F8A-A74F3E9F2C54}" type="presOf" srcId="{8680EC07-FBC3-4902-99B8-AFC34A9F876F}" destId="{C28616B3-4531-463D-96AE-B5C87067C967}" srcOrd="0" destOrd="0" presId="urn:microsoft.com/office/officeart/2005/8/layout/orgChart1"/>
    <dgm:cxn modelId="{18EB088F-E84A-4FCC-B02F-29A0315EDD59}" srcId="{FBA2EEF7-F3BC-467A-A795-D9748488ACDD}" destId="{7FC81472-C712-488F-BAEC-B2E81574346B}" srcOrd="0" destOrd="0" parTransId="{54FC16EE-B748-44C8-B5C3-248E49D9DC2A}" sibTransId="{5F727BE3-75D0-4398-A2C3-20A55F52FF64}"/>
    <dgm:cxn modelId="{3E2DCBF0-7244-43FF-BFBA-E5A62563BC68}" type="presOf" srcId="{FBA2EEF7-F3BC-467A-A795-D9748488ACDD}" destId="{39235328-F4A4-4F37-BC1B-FA27EECD1B85}" srcOrd="0" destOrd="0" presId="urn:microsoft.com/office/officeart/2005/8/layout/orgChart1"/>
    <dgm:cxn modelId="{5FE7EF28-5B94-4CEB-8DC0-57D1166A83D1}" type="presOf" srcId="{EB233122-9C11-445E-A36B-0960D0B69A39}" destId="{6B2F04BD-AEF8-4028-AEAE-6E9B65726180}" srcOrd="0" destOrd="0" presId="urn:microsoft.com/office/officeart/2005/8/layout/orgChart1"/>
    <dgm:cxn modelId="{B3C0881C-C8A1-4BBA-B4FC-73B402A174A5}" type="presOf" srcId="{7FC81472-C712-488F-BAEC-B2E81574346B}" destId="{2D24A955-B292-485A-88A6-97ED0ED79A50}" srcOrd="1" destOrd="0" presId="urn:microsoft.com/office/officeart/2005/8/layout/orgChart1"/>
    <dgm:cxn modelId="{7CF468AA-E3F8-4067-9CFD-13A38AD31316}" type="presOf" srcId="{DF5A7138-3AE8-4695-B31F-7FD8378CF8EA}" destId="{666B594B-81F3-4697-AD08-831FE9095CD7}" srcOrd="0" destOrd="0" presId="urn:microsoft.com/office/officeart/2005/8/layout/orgChart1"/>
    <dgm:cxn modelId="{A8B65E55-182F-41CD-9B1C-DE4C382073BB}" type="presOf" srcId="{02C630E8-00AA-4AEB-BBC8-1D857C204864}" destId="{C351BA30-7DD8-4F1C-9F43-D2C014F6F0DA}" srcOrd="0" destOrd="0" presId="urn:microsoft.com/office/officeart/2005/8/layout/orgChart1"/>
    <dgm:cxn modelId="{1328CB1C-C583-4EA5-B138-E0A6B2D3D49C}" type="presOf" srcId="{7FC81472-C712-488F-BAEC-B2E81574346B}" destId="{5E81FAB7-B802-43B1-AD81-6B0A0CAD12B9}" srcOrd="0" destOrd="0" presId="urn:microsoft.com/office/officeart/2005/8/layout/orgChart1"/>
    <dgm:cxn modelId="{4B326161-56A9-49EE-9F7F-2349ED792F57}" type="presOf" srcId="{942CA142-0AFB-4CF3-B5A1-3083E972C562}" destId="{7B89552A-D4F3-471F-96D3-F5E180493B44}" srcOrd="0" destOrd="0" presId="urn:microsoft.com/office/officeart/2005/8/layout/orgChart1"/>
    <dgm:cxn modelId="{5928B7D0-E73B-4CA7-9E27-013B4B32BAEB}" type="presOf" srcId="{37858AE2-66C8-4140-BD7D-34E322ADB38A}" destId="{80A1EBBA-714D-4E08-BD1F-6DA214BD7A8D}" srcOrd="0" destOrd="0" presId="urn:microsoft.com/office/officeart/2005/8/layout/orgChart1"/>
    <dgm:cxn modelId="{3286BEAF-9878-406F-9686-788A7110C227}" type="presOf" srcId="{70F406B2-C28C-448D-B2C5-F548469EFC23}" destId="{94DE9123-16B4-4B8F-96D9-A8FCF61A3C75}" srcOrd="1" destOrd="0" presId="urn:microsoft.com/office/officeart/2005/8/layout/orgChart1"/>
    <dgm:cxn modelId="{6D33CDA0-041E-4271-8F67-8D53E37F601D}" type="presOf" srcId="{400A4041-66E7-4D1C-88D2-FACC26153BD2}" destId="{5B0A08E2-EC71-4B86-8897-864EF18E267C}" srcOrd="0" destOrd="0" presId="urn:microsoft.com/office/officeart/2005/8/layout/orgChart1"/>
    <dgm:cxn modelId="{32598F6B-E9D3-4880-A4DF-21324D86A7AC}" type="presOf" srcId="{5AC0B852-D1EF-473E-9E13-3FB977040EC8}" destId="{42E3D837-F73A-41D0-BA06-09E1CE7EC34E}" srcOrd="0" destOrd="0" presId="urn:microsoft.com/office/officeart/2005/8/layout/orgChart1"/>
    <dgm:cxn modelId="{912A7723-C8F8-43B2-8F25-D4C25740AF87}" type="presOf" srcId="{70C2642A-1428-4CD4-BC09-1E5AF5AFC41E}" destId="{D1F60919-A287-42EC-BDEE-A5523A0FC798}" srcOrd="0" destOrd="0" presId="urn:microsoft.com/office/officeart/2005/8/layout/orgChart1"/>
    <dgm:cxn modelId="{D37B0785-5004-44A9-9A4A-A89CBCBD24C8}" type="presParOf" srcId="{E170D852-C9C8-40D0-B3F0-3A55E8CD5F79}" destId="{751760AB-0CCE-45C0-9BC1-576BA948568C}" srcOrd="0" destOrd="0" presId="urn:microsoft.com/office/officeart/2005/8/layout/orgChart1"/>
    <dgm:cxn modelId="{26AA8133-E28A-4A15-8265-BCB4A23AA2AA}" type="presParOf" srcId="{751760AB-0CCE-45C0-9BC1-576BA948568C}" destId="{C6E46876-5E51-41BD-B992-0B35C2B19E0F}" srcOrd="0" destOrd="0" presId="urn:microsoft.com/office/officeart/2005/8/layout/orgChart1"/>
    <dgm:cxn modelId="{1779F9B7-12DE-4D39-BA6B-5847E22BD2D1}" type="presParOf" srcId="{C6E46876-5E51-41BD-B992-0B35C2B19E0F}" destId="{39235328-F4A4-4F37-BC1B-FA27EECD1B85}" srcOrd="0" destOrd="0" presId="urn:microsoft.com/office/officeart/2005/8/layout/orgChart1"/>
    <dgm:cxn modelId="{FDFC373F-4A14-466D-AEEC-0E3886BB0013}" type="presParOf" srcId="{C6E46876-5E51-41BD-B992-0B35C2B19E0F}" destId="{117CD97F-7D73-473D-B99E-B689B386D149}" srcOrd="1" destOrd="0" presId="urn:microsoft.com/office/officeart/2005/8/layout/orgChart1"/>
    <dgm:cxn modelId="{239BA780-5E08-4551-907B-D1ED60DA9CAA}" type="presParOf" srcId="{751760AB-0CCE-45C0-9BC1-576BA948568C}" destId="{E943E34E-0F37-43BE-A0AE-1836F67C1E6A}" srcOrd="1" destOrd="0" presId="urn:microsoft.com/office/officeart/2005/8/layout/orgChart1"/>
    <dgm:cxn modelId="{1AE4DF0A-342D-4F81-AA3C-0F78D75973B1}" type="presParOf" srcId="{E943E34E-0F37-43BE-A0AE-1836F67C1E6A}" destId="{DA7C493D-5B5F-4C47-BD19-F55AA0F9DA9E}" srcOrd="0" destOrd="0" presId="urn:microsoft.com/office/officeart/2005/8/layout/orgChart1"/>
    <dgm:cxn modelId="{E8FCB454-286B-49EE-8252-7CAA6A7EA5DF}" type="presParOf" srcId="{E943E34E-0F37-43BE-A0AE-1836F67C1E6A}" destId="{4F2B5F74-E07B-472D-ABBE-A9C798A40508}" srcOrd="1" destOrd="0" presId="urn:microsoft.com/office/officeart/2005/8/layout/orgChart1"/>
    <dgm:cxn modelId="{D1FDFA27-B23B-41C5-80A4-61D677C12C21}" type="presParOf" srcId="{4F2B5F74-E07B-472D-ABBE-A9C798A40508}" destId="{257FDD43-8852-4EE7-B3F4-369022C50E26}" srcOrd="0" destOrd="0" presId="urn:microsoft.com/office/officeart/2005/8/layout/orgChart1"/>
    <dgm:cxn modelId="{171E84A5-CA79-426D-96E6-AF89A423C6C5}" type="presParOf" srcId="{257FDD43-8852-4EE7-B3F4-369022C50E26}" destId="{5E81FAB7-B802-43B1-AD81-6B0A0CAD12B9}" srcOrd="0" destOrd="0" presId="urn:microsoft.com/office/officeart/2005/8/layout/orgChart1"/>
    <dgm:cxn modelId="{9B6A3688-CBA3-4CF1-9C32-4529ABF9C40C}" type="presParOf" srcId="{257FDD43-8852-4EE7-B3F4-369022C50E26}" destId="{2D24A955-B292-485A-88A6-97ED0ED79A50}" srcOrd="1" destOrd="0" presId="urn:microsoft.com/office/officeart/2005/8/layout/orgChart1"/>
    <dgm:cxn modelId="{FF7E66C4-89D3-40B6-9304-65BD8A9E1223}" type="presParOf" srcId="{4F2B5F74-E07B-472D-ABBE-A9C798A40508}" destId="{E2F401D6-CAB6-441C-A22B-1A7F44EFF000}" srcOrd="1" destOrd="0" presId="urn:microsoft.com/office/officeart/2005/8/layout/orgChart1"/>
    <dgm:cxn modelId="{E8531A7B-6D33-4564-B5BE-EF0A4179D835}" type="presParOf" srcId="{E2F401D6-CAB6-441C-A22B-1A7F44EFF000}" destId="{E70AA50A-298B-4485-863F-0A4DF3BFB2F6}" srcOrd="0" destOrd="0" presId="urn:microsoft.com/office/officeart/2005/8/layout/orgChart1"/>
    <dgm:cxn modelId="{2FE261C3-2FD0-4B06-A7C5-4F0B1BCE2B52}" type="presParOf" srcId="{E2F401D6-CAB6-441C-A22B-1A7F44EFF000}" destId="{6FCE5866-48D1-44C9-8729-6B66D7487642}" srcOrd="1" destOrd="0" presId="urn:microsoft.com/office/officeart/2005/8/layout/orgChart1"/>
    <dgm:cxn modelId="{94E1BA24-618F-4F49-98EF-9E2F3BCA01F7}" type="presParOf" srcId="{6FCE5866-48D1-44C9-8729-6B66D7487642}" destId="{5703A7A8-02EB-40C0-8634-E2BC445D3166}" srcOrd="0" destOrd="0" presId="urn:microsoft.com/office/officeart/2005/8/layout/orgChart1"/>
    <dgm:cxn modelId="{51DF761A-E872-43E0-9707-12F72108AB86}" type="presParOf" srcId="{5703A7A8-02EB-40C0-8634-E2BC445D3166}" destId="{5B50C894-B0FF-4E96-9CDA-9B7135888E4A}" srcOrd="0" destOrd="0" presId="urn:microsoft.com/office/officeart/2005/8/layout/orgChart1"/>
    <dgm:cxn modelId="{1C3A0FA1-322A-48E4-B206-E758B4576F91}" type="presParOf" srcId="{5703A7A8-02EB-40C0-8634-E2BC445D3166}" destId="{6B19F99B-F4BF-4EC3-965F-F2440819CB38}" srcOrd="1" destOrd="0" presId="urn:microsoft.com/office/officeart/2005/8/layout/orgChart1"/>
    <dgm:cxn modelId="{91538E36-2619-46F4-92FC-8436859B66EF}" type="presParOf" srcId="{6FCE5866-48D1-44C9-8729-6B66D7487642}" destId="{C59F545C-8B1B-4B7A-9CBF-7EC6F34C1BED}" srcOrd="1" destOrd="0" presId="urn:microsoft.com/office/officeart/2005/8/layout/orgChart1"/>
    <dgm:cxn modelId="{3B8308B4-9A2C-4D68-8C6E-1EA5505BFB21}" type="presParOf" srcId="{6FCE5866-48D1-44C9-8729-6B66D7487642}" destId="{94E84C0A-3294-40B3-ACFE-93E31834503C}" srcOrd="2" destOrd="0" presId="urn:microsoft.com/office/officeart/2005/8/layout/orgChart1"/>
    <dgm:cxn modelId="{2044BFBB-7C46-45CF-9820-E6C324513753}" type="presParOf" srcId="{4F2B5F74-E07B-472D-ABBE-A9C798A40508}" destId="{29D5C81C-EFEE-422E-99EA-4478C25C93B9}" srcOrd="2" destOrd="0" presId="urn:microsoft.com/office/officeart/2005/8/layout/orgChart1"/>
    <dgm:cxn modelId="{E1BEE062-4F62-4225-B07A-9B1569436B65}" type="presParOf" srcId="{E943E34E-0F37-43BE-A0AE-1836F67C1E6A}" destId="{D427A2AE-4237-41DF-A911-97F01CD8CDD1}" srcOrd="2" destOrd="0" presId="urn:microsoft.com/office/officeart/2005/8/layout/orgChart1"/>
    <dgm:cxn modelId="{451716BD-35A1-4DE1-A1DC-DE0D06977468}" type="presParOf" srcId="{E943E34E-0F37-43BE-A0AE-1836F67C1E6A}" destId="{A1A9CA9E-93DA-4434-A161-1CCBF3ABFEAB}" srcOrd="3" destOrd="0" presId="urn:microsoft.com/office/officeart/2005/8/layout/orgChart1"/>
    <dgm:cxn modelId="{625BDF63-C75E-451C-87E2-37A904393844}" type="presParOf" srcId="{A1A9CA9E-93DA-4434-A161-1CCBF3ABFEAB}" destId="{889D4787-81E2-4010-AE22-87A31A4AA4AA}" srcOrd="0" destOrd="0" presId="urn:microsoft.com/office/officeart/2005/8/layout/orgChart1"/>
    <dgm:cxn modelId="{AA6F500A-A3A2-4F1A-8730-1FB3D0B5382C}" type="presParOf" srcId="{889D4787-81E2-4010-AE22-87A31A4AA4AA}" destId="{C351BA30-7DD8-4F1C-9F43-D2C014F6F0DA}" srcOrd="0" destOrd="0" presId="urn:microsoft.com/office/officeart/2005/8/layout/orgChart1"/>
    <dgm:cxn modelId="{415B6A4E-E1B2-4808-A1BF-60204956E50F}" type="presParOf" srcId="{889D4787-81E2-4010-AE22-87A31A4AA4AA}" destId="{540873E9-9E7F-49E9-9410-5A36AFAA1B84}" srcOrd="1" destOrd="0" presId="urn:microsoft.com/office/officeart/2005/8/layout/orgChart1"/>
    <dgm:cxn modelId="{613F2B41-41A3-48B0-B76B-C9330FF04D75}" type="presParOf" srcId="{A1A9CA9E-93DA-4434-A161-1CCBF3ABFEAB}" destId="{6625D9D2-8E3F-421A-9C22-2383B39CAE25}" srcOrd="1" destOrd="0" presId="urn:microsoft.com/office/officeart/2005/8/layout/orgChart1"/>
    <dgm:cxn modelId="{06B1E860-BE25-4507-8681-460F24204209}" type="presParOf" srcId="{6625D9D2-8E3F-421A-9C22-2383B39CAE25}" destId="{239D542D-56EA-4529-B897-AE3920837870}" srcOrd="0" destOrd="0" presId="urn:microsoft.com/office/officeart/2005/8/layout/orgChart1"/>
    <dgm:cxn modelId="{A4626211-0FDF-46C0-88D6-6650647997CF}" type="presParOf" srcId="{6625D9D2-8E3F-421A-9C22-2383B39CAE25}" destId="{22668F2E-62E7-47A4-AE44-76A729C43A45}" srcOrd="1" destOrd="0" presId="urn:microsoft.com/office/officeart/2005/8/layout/orgChart1"/>
    <dgm:cxn modelId="{627E461A-C3B8-4430-8393-3E4C8880D5AF}" type="presParOf" srcId="{22668F2E-62E7-47A4-AE44-76A729C43A45}" destId="{9346064D-B168-430B-BDB7-6A224BAB9D53}" srcOrd="0" destOrd="0" presId="urn:microsoft.com/office/officeart/2005/8/layout/orgChart1"/>
    <dgm:cxn modelId="{ED3AB1A1-498D-4BE2-9271-2F8B02CE1E15}" type="presParOf" srcId="{9346064D-B168-430B-BDB7-6A224BAB9D53}" destId="{5B0A08E2-EC71-4B86-8897-864EF18E267C}" srcOrd="0" destOrd="0" presId="urn:microsoft.com/office/officeart/2005/8/layout/orgChart1"/>
    <dgm:cxn modelId="{9A427C2E-6131-4927-92CD-79F6C1D3E690}" type="presParOf" srcId="{9346064D-B168-430B-BDB7-6A224BAB9D53}" destId="{3F0FB5AE-77C3-4D68-B5B9-471E58B99B87}" srcOrd="1" destOrd="0" presId="urn:microsoft.com/office/officeart/2005/8/layout/orgChart1"/>
    <dgm:cxn modelId="{798F3D8A-777A-414B-93B8-C228BE5E857A}" type="presParOf" srcId="{22668F2E-62E7-47A4-AE44-76A729C43A45}" destId="{4F7BDA28-6C79-4378-811D-46079438A8F9}" srcOrd="1" destOrd="0" presId="urn:microsoft.com/office/officeart/2005/8/layout/orgChart1"/>
    <dgm:cxn modelId="{22D9DB85-D8C9-4D1A-B770-FA1CCA4958D0}" type="presParOf" srcId="{4F7BDA28-6C79-4378-811D-46079438A8F9}" destId="{921B8B04-79F2-4CCE-8285-99ECBE5404F6}" srcOrd="0" destOrd="0" presId="urn:microsoft.com/office/officeart/2005/8/layout/orgChart1"/>
    <dgm:cxn modelId="{70BD022C-D1AE-4D57-969E-E2223F086242}" type="presParOf" srcId="{4F7BDA28-6C79-4378-811D-46079438A8F9}" destId="{A4155B60-62FD-417C-9CE3-A3E26E8C50A8}" srcOrd="1" destOrd="0" presId="urn:microsoft.com/office/officeart/2005/8/layout/orgChart1"/>
    <dgm:cxn modelId="{1A582B4E-6FE9-489F-A51C-DC106148C3C6}" type="presParOf" srcId="{A4155B60-62FD-417C-9CE3-A3E26E8C50A8}" destId="{19CEA1A6-451D-49AD-937A-13EBC540F091}" srcOrd="0" destOrd="0" presId="urn:microsoft.com/office/officeart/2005/8/layout/orgChart1"/>
    <dgm:cxn modelId="{2CBB8AB6-E350-498F-AA7B-116C08468B7D}" type="presParOf" srcId="{19CEA1A6-451D-49AD-937A-13EBC540F091}" destId="{33A9A629-28C0-463B-A218-CAF869737F62}" srcOrd="0" destOrd="0" presId="urn:microsoft.com/office/officeart/2005/8/layout/orgChart1"/>
    <dgm:cxn modelId="{64FEEE87-811A-4853-AC37-124229DA951C}" type="presParOf" srcId="{19CEA1A6-451D-49AD-937A-13EBC540F091}" destId="{A727DBB7-6647-4463-9592-378CC70E2B35}" srcOrd="1" destOrd="0" presId="urn:microsoft.com/office/officeart/2005/8/layout/orgChart1"/>
    <dgm:cxn modelId="{3930C1B2-5E8E-4A05-9FFC-1BF1205E6E57}" type="presParOf" srcId="{A4155B60-62FD-417C-9CE3-A3E26E8C50A8}" destId="{78D7A7F8-B2E6-4F17-ABC3-3E46AD448BC8}" srcOrd="1" destOrd="0" presId="urn:microsoft.com/office/officeart/2005/8/layout/orgChart1"/>
    <dgm:cxn modelId="{5FA9A14B-E622-4B15-B2F4-8F902A316E7F}" type="presParOf" srcId="{78D7A7F8-B2E6-4F17-ABC3-3E46AD448BC8}" destId="{666B594B-81F3-4697-AD08-831FE9095CD7}" srcOrd="0" destOrd="0" presId="urn:microsoft.com/office/officeart/2005/8/layout/orgChart1"/>
    <dgm:cxn modelId="{C0A20B6A-3AB5-45D4-AD26-0D84A51C2317}" type="presParOf" srcId="{78D7A7F8-B2E6-4F17-ABC3-3E46AD448BC8}" destId="{38BF00F5-78E7-451A-975F-970C549BC472}" srcOrd="1" destOrd="0" presId="urn:microsoft.com/office/officeart/2005/8/layout/orgChart1"/>
    <dgm:cxn modelId="{8E95CBF0-F7CA-4177-8EF5-1C124E974E51}" type="presParOf" srcId="{38BF00F5-78E7-451A-975F-970C549BC472}" destId="{889BB6FA-3D0C-464A-A546-94F86670E392}" srcOrd="0" destOrd="0" presId="urn:microsoft.com/office/officeart/2005/8/layout/orgChart1"/>
    <dgm:cxn modelId="{0F571015-A25B-4FD4-B733-747CCF28F1B8}" type="presParOf" srcId="{889BB6FA-3D0C-464A-A546-94F86670E392}" destId="{4532444D-A089-4788-87DB-7B639E1D0441}" srcOrd="0" destOrd="0" presId="urn:microsoft.com/office/officeart/2005/8/layout/orgChart1"/>
    <dgm:cxn modelId="{A48576FA-B34B-47ED-BC24-B044953B665F}" type="presParOf" srcId="{889BB6FA-3D0C-464A-A546-94F86670E392}" destId="{14504FD2-2104-487B-8653-104B9F75EDE0}" srcOrd="1" destOrd="0" presId="urn:microsoft.com/office/officeart/2005/8/layout/orgChart1"/>
    <dgm:cxn modelId="{EAFD231D-DBB0-4040-9848-B1BE87EB56B4}" type="presParOf" srcId="{38BF00F5-78E7-451A-975F-970C549BC472}" destId="{7611C214-5D35-4337-A2FA-120DCFCFA9F3}" srcOrd="1" destOrd="0" presId="urn:microsoft.com/office/officeart/2005/8/layout/orgChart1"/>
    <dgm:cxn modelId="{C0027075-886B-4C02-B66B-141631D6482C}" type="presParOf" srcId="{38BF00F5-78E7-451A-975F-970C549BC472}" destId="{F55B1282-834C-4FBD-A4CA-32E8B872A328}" srcOrd="2" destOrd="0" presId="urn:microsoft.com/office/officeart/2005/8/layout/orgChart1"/>
    <dgm:cxn modelId="{2D764EBC-C3D2-4C01-BA46-4A7C749CB16B}" type="presParOf" srcId="{A4155B60-62FD-417C-9CE3-A3E26E8C50A8}" destId="{1A7526EF-18B6-46A0-9C54-08CF63CA3CCF}" srcOrd="2" destOrd="0" presId="urn:microsoft.com/office/officeart/2005/8/layout/orgChart1"/>
    <dgm:cxn modelId="{BBE6A884-F439-4C3B-AE91-044219D30936}" type="presParOf" srcId="{4F7BDA28-6C79-4378-811D-46079438A8F9}" destId="{404D2274-1F7F-4715-85F1-64E949F1641F}" srcOrd="2" destOrd="0" presId="urn:microsoft.com/office/officeart/2005/8/layout/orgChart1"/>
    <dgm:cxn modelId="{A794E332-61DF-41D1-96C6-B0B9132E21D6}" type="presParOf" srcId="{4F7BDA28-6C79-4378-811D-46079438A8F9}" destId="{E87CB6C5-9E24-4C5B-90FD-2852BE556520}" srcOrd="3" destOrd="0" presId="urn:microsoft.com/office/officeart/2005/8/layout/orgChart1"/>
    <dgm:cxn modelId="{E4145041-7D87-4CA1-8072-F2CCB313A467}" type="presParOf" srcId="{E87CB6C5-9E24-4C5B-90FD-2852BE556520}" destId="{E1BD5B57-1043-4B4A-BC17-0DE704E4F2D9}" srcOrd="0" destOrd="0" presId="urn:microsoft.com/office/officeart/2005/8/layout/orgChart1"/>
    <dgm:cxn modelId="{5548CC84-49DC-462F-948A-241B0BDB5200}" type="presParOf" srcId="{E1BD5B57-1043-4B4A-BC17-0DE704E4F2D9}" destId="{6B2F04BD-AEF8-4028-AEAE-6E9B65726180}" srcOrd="0" destOrd="0" presId="urn:microsoft.com/office/officeart/2005/8/layout/orgChart1"/>
    <dgm:cxn modelId="{665F8039-BD54-447D-92DE-61DC6694E980}" type="presParOf" srcId="{E1BD5B57-1043-4B4A-BC17-0DE704E4F2D9}" destId="{FEBFEFE4-9E09-4DD5-9DD0-58EB065F787D}" srcOrd="1" destOrd="0" presId="urn:microsoft.com/office/officeart/2005/8/layout/orgChart1"/>
    <dgm:cxn modelId="{5897BDB0-7E9D-41BC-90D8-E62911BAA770}" type="presParOf" srcId="{E87CB6C5-9E24-4C5B-90FD-2852BE556520}" destId="{D18B034B-C592-424D-94FE-496D0A75ED88}" srcOrd="1" destOrd="0" presId="urn:microsoft.com/office/officeart/2005/8/layout/orgChart1"/>
    <dgm:cxn modelId="{762DBDA8-AB63-4E1F-843B-129EAA3932FE}" type="presParOf" srcId="{D18B034B-C592-424D-94FE-496D0A75ED88}" destId="{42E3D837-F73A-41D0-BA06-09E1CE7EC34E}" srcOrd="0" destOrd="0" presId="urn:microsoft.com/office/officeart/2005/8/layout/orgChart1"/>
    <dgm:cxn modelId="{B95227AE-5183-417D-A563-1EA283A78C2C}" type="presParOf" srcId="{D18B034B-C592-424D-94FE-496D0A75ED88}" destId="{8E219E85-FBA4-4476-A876-25D447EE788D}" srcOrd="1" destOrd="0" presId="urn:microsoft.com/office/officeart/2005/8/layout/orgChart1"/>
    <dgm:cxn modelId="{B4B4A3CE-B537-448E-8846-17B3A20ED014}" type="presParOf" srcId="{8E219E85-FBA4-4476-A876-25D447EE788D}" destId="{DB6B152A-90B5-4E1B-9359-FC0871988E32}" srcOrd="0" destOrd="0" presId="urn:microsoft.com/office/officeart/2005/8/layout/orgChart1"/>
    <dgm:cxn modelId="{505CD04D-ABB8-4AE4-B260-63E808523178}" type="presParOf" srcId="{DB6B152A-90B5-4E1B-9359-FC0871988E32}" destId="{038932B9-EF88-4A48-82C4-9E504BACECE8}" srcOrd="0" destOrd="0" presId="urn:microsoft.com/office/officeart/2005/8/layout/orgChart1"/>
    <dgm:cxn modelId="{5C694791-4F53-434A-9066-B94301774F75}" type="presParOf" srcId="{DB6B152A-90B5-4E1B-9359-FC0871988E32}" destId="{5DDB93C6-16C7-4758-A723-9C451581613A}" srcOrd="1" destOrd="0" presId="urn:microsoft.com/office/officeart/2005/8/layout/orgChart1"/>
    <dgm:cxn modelId="{51D7E949-D9AE-46DC-A385-B0060CF69A50}" type="presParOf" srcId="{8E219E85-FBA4-4476-A876-25D447EE788D}" destId="{532BD147-33D1-487B-BB89-20E75CCE89D9}" srcOrd="1" destOrd="0" presId="urn:microsoft.com/office/officeart/2005/8/layout/orgChart1"/>
    <dgm:cxn modelId="{9DA88E0E-F7EF-4BE8-A608-997D5CF2ABDD}" type="presParOf" srcId="{8E219E85-FBA4-4476-A876-25D447EE788D}" destId="{FB3D214A-6C79-43D3-B1A7-FE701DA41432}" srcOrd="2" destOrd="0" presId="urn:microsoft.com/office/officeart/2005/8/layout/orgChart1"/>
    <dgm:cxn modelId="{89E03F6B-85EC-40C5-B185-B552227B58A9}" type="presParOf" srcId="{E87CB6C5-9E24-4C5B-90FD-2852BE556520}" destId="{EF5DAB2D-17EC-4DCD-B84B-D389963BFF86}" srcOrd="2" destOrd="0" presId="urn:microsoft.com/office/officeart/2005/8/layout/orgChart1"/>
    <dgm:cxn modelId="{2E92257F-016F-4EC5-8279-72E0461032F2}" type="presParOf" srcId="{4F7BDA28-6C79-4378-811D-46079438A8F9}" destId="{7B89552A-D4F3-471F-96D3-F5E180493B44}" srcOrd="4" destOrd="0" presId="urn:microsoft.com/office/officeart/2005/8/layout/orgChart1"/>
    <dgm:cxn modelId="{A55B9A19-BA69-441C-B87B-34D8DB0F432C}" type="presParOf" srcId="{4F7BDA28-6C79-4378-811D-46079438A8F9}" destId="{8D378B92-AB99-4C5B-A5F2-8970D46C84FB}" srcOrd="5" destOrd="0" presId="urn:microsoft.com/office/officeart/2005/8/layout/orgChart1"/>
    <dgm:cxn modelId="{42750718-4190-4A4B-B36D-84363A01517F}" type="presParOf" srcId="{8D378B92-AB99-4C5B-A5F2-8970D46C84FB}" destId="{21DD0E83-BAAF-45D7-B0E7-9907628DC7F2}" srcOrd="0" destOrd="0" presId="urn:microsoft.com/office/officeart/2005/8/layout/orgChart1"/>
    <dgm:cxn modelId="{12A993B9-F609-411F-A5AE-00CDCEB054B1}" type="presParOf" srcId="{21DD0E83-BAAF-45D7-B0E7-9907628DC7F2}" destId="{E4B3DEBB-87ED-4BAB-94DE-F1128A663BE6}" srcOrd="0" destOrd="0" presId="urn:microsoft.com/office/officeart/2005/8/layout/orgChart1"/>
    <dgm:cxn modelId="{A8A412E0-65A4-44FA-B572-A874C46F115A}" type="presParOf" srcId="{21DD0E83-BAAF-45D7-B0E7-9907628DC7F2}" destId="{FDC7FDB4-96EA-4873-BC5B-90B954976C2A}" srcOrd="1" destOrd="0" presId="urn:microsoft.com/office/officeart/2005/8/layout/orgChart1"/>
    <dgm:cxn modelId="{9345D6A6-250C-41CD-BEBE-E218644E2F45}" type="presParOf" srcId="{8D378B92-AB99-4C5B-A5F2-8970D46C84FB}" destId="{05B52DB2-4D1A-40C3-A164-0876A97DFA59}" srcOrd="1" destOrd="0" presId="urn:microsoft.com/office/officeart/2005/8/layout/orgChart1"/>
    <dgm:cxn modelId="{0F17C6ED-4B0A-4A92-A098-5D2C51DE168F}" type="presParOf" srcId="{05B52DB2-4D1A-40C3-A164-0876A97DFA59}" destId="{BD9313B5-3FEB-4F67-805B-28195F81141A}" srcOrd="0" destOrd="0" presId="urn:microsoft.com/office/officeart/2005/8/layout/orgChart1"/>
    <dgm:cxn modelId="{B1705A01-EB78-4643-982A-27B9E17F3F22}" type="presParOf" srcId="{05B52DB2-4D1A-40C3-A164-0876A97DFA59}" destId="{C19BF0D2-4250-40DF-92B1-CB467689E437}" srcOrd="1" destOrd="0" presId="urn:microsoft.com/office/officeart/2005/8/layout/orgChart1"/>
    <dgm:cxn modelId="{A35D147B-CB12-4284-A383-E3A32F4D5A64}" type="presParOf" srcId="{C19BF0D2-4250-40DF-92B1-CB467689E437}" destId="{D9A53822-7EE7-41DA-B226-11EF42793B19}" srcOrd="0" destOrd="0" presId="urn:microsoft.com/office/officeart/2005/8/layout/orgChart1"/>
    <dgm:cxn modelId="{B48DE506-C9F5-4FA5-86A3-5B5BAB561168}" type="presParOf" srcId="{D9A53822-7EE7-41DA-B226-11EF42793B19}" destId="{D65C7422-0A8D-4FA6-98EF-537CFF598980}" srcOrd="0" destOrd="0" presId="urn:microsoft.com/office/officeart/2005/8/layout/orgChart1"/>
    <dgm:cxn modelId="{00CA63E4-B5B1-4C79-9FE9-5BDA2267B3D4}" type="presParOf" srcId="{D9A53822-7EE7-41DA-B226-11EF42793B19}" destId="{94DE9123-16B4-4B8F-96D9-A8FCF61A3C75}" srcOrd="1" destOrd="0" presId="urn:microsoft.com/office/officeart/2005/8/layout/orgChart1"/>
    <dgm:cxn modelId="{24D15A32-AE47-40F6-A23F-839885143CBE}" type="presParOf" srcId="{C19BF0D2-4250-40DF-92B1-CB467689E437}" destId="{6562E530-A250-4E79-8CC2-8CCF4DB41623}" srcOrd="1" destOrd="0" presId="urn:microsoft.com/office/officeart/2005/8/layout/orgChart1"/>
    <dgm:cxn modelId="{96490FF3-B522-4CBF-9E51-8354329BF6E3}" type="presParOf" srcId="{C19BF0D2-4250-40DF-92B1-CB467689E437}" destId="{5ED71BD4-D4E4-424D-B1BD-67689ACC1C68}" srcOrd="2" destOrd="0" presId="urn:microsoft.com/office/officeart/2005/8/layout/orgChart1"/>
    <dgm:cxn modelId="{EDAF703A-9138-46AD-A782-C215839048EF}" type="presParOf" srcId="{8D378B92-AB99-4C5B-A5F2-8970D46C84FB}" destId="{B522E036-5238-4ABB-8514-80C28FC01A8F}" srcOrd="2" destOrd="0" presId="urn:microsoft.com/office/officeart/2005/8/layout/orgChart1"/>
    <dgm:cxn modelId="{7C2CA5F3-6C8C-4C74-978E-9D15495C0274}" type="presParOf" srcId="{22668F2E-62E7-47A4-AE44-76A729C43A45}" destId="{3C13A5A4-CB61-44D8-8AF5-F62892759B3C}" srcOrd="2" destOrd="0" presId="urn:microsoft.com/office/officeart/2005/8/layout/orgChart1"/>
    <dgm:cxn modelId="{6F1FE685-0A88-423A-A805-01F2D81D3A6B}" type="presParOf" srcId="{A1A9CA9E-93DA-4434-A161-1CCBF3ABFEAB}" destId="{59E4BBBB-BC5D-451C-91F5-2B61789A299A}" srcOrd="2" destOrd="0" presId="urn:microsoft.com/office/officeart/2005/8/layout/orgChart1"/>
    <dgm:cxn modelId="{8BEA92FB-F73D-42FE-AF46-EF860CF8B4A8}" type="presParOf" srcId="{E943E34E-0F37-43BE-A0AE-1836F67C1E6A}" destId="{80A1EBBA-714D-4E08-BD1F-6DA214BD7A8D}" srcOrd="4" destOrd="0" presId="urn:microsoft.com/office/officeart/2005/8/layout/orgChart1"/>
    <dgm:cxn modelId="{E03082C3-8B98-495B-B1CE-6A0D55B1DF3C}" type="presParOf" srcId="{E943E34E-0F37-43BE-A0AE-1836F67C1E6A}" destId="{322F3E4E-3FAF-4438-9194-EB8F81F32575}" srcOrd="5" destOrd="0" presId="urn:microsoft.com/office/officeart/2005/8/layout/orgChart1"/>
    <dgm:cxn modelId="{63E4D690-0B10-4A51-9F12-C7C13143AE91}" type="presParOf" srcId="{322F3E4E-3FAF-4438-9194-EB8F81F32575}" destId="{93C1ED9A-7AED-4383-AC59-45153668BBF1}" srcOrd="0" destOrd="0" presId="urn:microsoft.com/office/officeart/2005/8/layout/orgChart1"/>
    <dgm:cxn modelId="{FA4ACC7D-C70C-4D06-8899-3D76526ECF70}" type="presParOf" srcId="{93C1ED9A-7AED-4383-AC59-45153668BBF1}" destId="{C28616B3-4531-463D-96AE-B5C87067C967}" srcOrd="0" destOrd="0" presId="urn:microsoft.com/office/officeart/2005/8/layout/orgChart1"/>
    <dgm:cxn modelId="{6B4E263D-508E-429E-900F-6B1354A0A127}" type="presParOf" srcId="{93C1ED9A-7AED-4383-AC59-45153668BBF1}" destId="{2A686D36-B87D-4BEE-BCF9-CC9AF3D00653}" srcOrd="1" destOrd="0" presId="urn:microsoft.com/office/officeart/2005/8/layout/orgChart1"/>
    <dgm:cxn modelId="{AABE2528-186F-4B8D-9738-291332F9FADB}" type="presParOf" srcId="{322F3E4E-3FAF-4438-9194-EB8F81F32575}" destId="{CD2F511B-2A49-4C99-8445-6180E5D5FE06}" srcOrd="1" destOrd="0" presId="urn:microsoft.com/office/officeart/2005/8/layout/orgChart1"/>
    <dgm:cxn modelId="{6F39C9D3-8550-466C-BBAC-B10EAF986F85}" type="presParOf" srcId="{CD2F511B-2A49-4C99-8445-6180E5D5FE06}" destId="{D1F60919-A287-42EC-BDEE-A5523A0FC798}" srcOrd="0" destOrd="0" presId="urn:microsoft.com/office/officeart/2005/8/layout/orgChart1"/>
    <dgm:cxn modelId="{044DA95D-D8D2-4582-8031-F32B14A40735}" type="presParOf" srcId="{CD2F511B-2A49-4C99-8445-6180E5D5FE06}" destId="{E387A7C8-81D0-4905-8ED8-9F144AF49514}" srcOrd="1" destOrd="0" presId="urn:microsoft.com/office/officeart/2005/8/layout/orgChart1"/>
    <dgm:cxn modelId="{333D2661-7D57-49FF-8E13-81AF96BC8C4E}" type="presParOf" srcId="{E387A7C8-81D0-4905-8ED8-9F144AF49514}" destId="{EF181231-110B-45A7-BFED-FC47FBC716D2}" srcOrd="0" destOrd="0" presId="urn:microsoft.com/office/officeart/2005/8/layout/orgChart1"/>
    <dgm:cxn modelId="{8C29385D-E126-4DAA-AA4B-1362B1BAF620}" type="presParOf" srcId="{EF181231-110B-45A7-BFED-FC47FBC716D2}" destId="{E525C17C-B07E-46BD-B98C-49DD6AFC9DCE}" srcOrd="0" destOrd="0" presId="urn:microsoft.com/office/officeart/2005/8/layout/orgChart1"/>
    <dgm:cxn modelId="{743E11B1-4F4E-40AC-AC95-268B7B8A6073}" type="presParOf" srcId="{EF181231-110B-45A7-BFED-FC47FBC716D2}" destId="{AEC770D3-33FE-4BD3-8647-CD557EC5D1EF}" srcOrd="1" destOrd="0" presId="urn:microsoft.com/office/officeart/2005/8/layout/orgChart1"/>
    <dgm:cxn modelId="{D4EBFA72-CA92-4609-B794-A5B2BA8D98C1}" type="presParOf" srcId="{E387A7C8-81D0-4905-8ED8-9F144AF49514}" destId="{163F4F90-1D52-49F6-8D57-0B8D2FAEA2D8}" srcOrd="1" destOrd="0" presId="urn:microsoft.com/office/officeart/2005/8/layout/orgChart1"/>
    <dgm:cxn modelId="{8F495BDE-E280-4747-9095-B3321BFAE4D3}" type="presParOf" srcId="{E387A7C8-81D0-4905-8ED8-9F144AF49514}" destId="{F37397BD-0FF7-40BB-B8FD-D17A33242153}" srcOrd="2" destOrd="0" presId="urn:microsoft.com/office/officeart/2005/8/layout/orgChart1"/>
    <dgm:cxn modelId="{5ECAE012-44F2-44F9-A82B-858B0ED81EFA}" type="presParOf" srcId="{322F3E4E-3FAF-4438-9194-EB8F81F32575}" destId="{AA1C548A-027B-44DE-9014-A585DD134A1D}" srcOrd="2" destOrd="0" presId="urn:microsoft.com/office/officeart/2005/8/layout/orgChart1"/>
    <dgm:cxn modelId="{BBFA8560-59A2-4F8B-9499-9DF0A5E03874}" type="presParOf" srcId="{751760AB-0CCE-45C0-9BC1-576BA948568C}" destId="{F50CBF29-BBEF-44AD-B69E-7A676AB8BE9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60919-A287-42EC-BDEE-A5523A0FC798}">
      <dsp:nvSpPr>
        <dsp:cNvPr id="0" name=""/>
        <dsp:cNvSpPr/>
      </dsp:nvSpPr>
      <dsp:spPr>
        <a:xfrm>
          <a:off x="5569176" y="1241199"/>
          <a:ext cx="91440" cy="215300"/>
        </a:xfrm>
        <a:custGeom>
          <a:avLst/>
          <a:gdLst/>
          <a:ahLst/>
          <a:cxnLst/>
          <a:rect l="0" t="0" r="0" b="0"/>
          <a:pathLst>
            <a:path>
              <a:moveTo>
                <a:pt x="45720" y="0"/>
              </a:moveTo>
              <a:lnTo>
                <a:pt x="45720" y="2153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A1EBBA-714D-4E08-BD1F-6DA214BD7A8D}">
      <dsp:nvSpPr>
        <dsp:cNvPr id="0" name=""/>
        <dsp:cNvSpPr/>
      </dsp:nvSpPr>
      <dsp:spPr>
        <a:xfrm>
          <a:off x="4374356" y="513279"/>
          <a:ext cx="1240540" cy="215300"/>
        </a:xfrm>
        <a:custGeom>
          <a:avLst/>
          <a:gdLst/>
          <a:ahLst/>
          <a:cxnLst/>
          <a:rect l="0" t="0" r="0" b="0"/>
          <a:pathLst>
            <a:path>
              <a:moveTo>
                <a:pt x="0" y="0"/>
              </a:moveTo>
              <a:lnTo>
                <a:pt x="0" y="107650"/>
              </a:lnTo>
              <a:lnTo>
                <a:pt x="1240540" y="107650"/>
              </a:lnTo>
              <a:lnTo>
                <a:pt x="1240540" y="215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9313B5-3FEB-4F67-805B-28195F81141A}">
      <dsp:nvSpPr>
        <dsp:cNvPr id="0" name=""/>
        <dsp:cNvSpPr/>
      </dsp:nvSpPr>
      <dsp:spPr>
        <a:xfrm>
          <a:off x="4220570" y="5608720"/>
          <a:ext cx="153785" cy="471610"/>
        </a:xfrm>
        <a:custGeom>
          <a:avLst/>
          <a:gdLst/>
          <a:ahLst/>
          <a:cxnLst/>
          <a:rect l="0" t="0" r="0" b="0"/>
          <a:pathLst>
            <a:path>
              <a:moveTo>
                <a:pt x="0" y="0"/>
              </a:moveTo>
              <a:lnTo>
                <a:pt x="0" y="471610"/>
              </a:lnTo>
              <a:lnTo>
                <a:pt x="153785" y="4716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89552A-D4F3-471F-96D3-F5E180493B44}">
      <dsp:nvSpPr>
        <dsp:cNvPr id="0" name=""/>
        <dsp:cNvSpPr/>
      </dsp:nvSpPr>
      <dsp:spPr>
        <a:xfrm>
          <a:off x="3964260" y="1969119"/>
          <a:ext cx="153785" cy="3383290"/>
        </a:xfrm>
        <a:custGeom>
          <a:avLst/>
          <a:gdLst/>
          <a:ahLst/>
          <a:cxnLst/>
          <a:rect l="0" t="0" r="0" b="0"/>
          <a:pathLst>
            <a:path>
              <a:moveTo>
                <a:pt x="0" y="0"/>
              </a:moveTo>
              <a:lnTo>
                <a:pt x="0" y="3383290"/>
              </a:lnTo>
              <a:lnTo>
                <a:pt x="153785" y="3383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3D837-F73A-41D0-BA06-09E1CE7EC34E}">
      <dsp:nvSpPr>
        <dsp:cNvPr id="0" name=""/>
        <dsp:cNvSpPr/>
      </dsp:nvSpPr>
      <dsp:spPr>
        <a:xfrm>
          <a:off x="4220570" y="4152880"/>
          <a:ext cx="153785" cy="471610"/>
        </a:xfrm>
        <a:custGeom>
          <a:avLst/>
          <a:gdLst/>
          <a:ahLst/>
          <a:cxnLst/>
          <a:rect l="0" t="0" r="0" b="0"/>
          <a:pathLst>
            <a:path>
              <a:moveTo>
                <a:pt x="0" y="0"/>
              </a:moveTo>
              <a:lnTo>
                <a:pt x="0" y="471610"/>
              </a:lnTo>
              <a:lnTo>
                <a:pt x="153785" y="4716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4D2274-1F7F-4715-85F1-64E949F1641F}">
      <dsp:nvSpPr>
        <dsp:cNvPr id="0" name=""/>
        <dsp:cNvSpPr/>
      </dsp:nvSpPr>
      <dsp:spPr>
        <a:xfrm>
          <a:off x="3964260" y="1969119"/>
          <a:ext cx="153785" cy="1927450"/>
        </a:xfrm>
        <a:custGeom>
          <a:avLst/>
          <a:gdLst/>
          <a:ahLst/>
          <a:cxnLst/>
          <a:rect l="0" t="0" r="0" b="0"/>
          <a:pathLst>
            <a:path>
              <a:moveTo>
                <a:pt x="0" y="0"/>
              </a:moveTo>
              <a:lnTo>
                <a:pt x="0" y="1927450"/>
              </a:lnTo>
              <a:lnTo>
                <a:pt x="153785" y="19274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6B594B-81F3-4697-AD08-831FE9095CD7}">
      <dsp:nvSpPr>
        <dsp:cNvPr id="0" name=""/>
        <dsp:cNvSpPr/>
      </dsp:nvSpPr>
      <dsp:spPr>
        <a:xfrm>
          <a:off x="4220570" y="2697039"/>
          <a:ext cx="153785" cy="471610"/>
        </a:xfrm>
        <a:custGeom>
          <a:avLst/>
          <a:gdLst/>
          <a:ahLst/>
          <a:cxnLst/>
          <a:rect l="0" t="0" r="0" b="0"/>
          <a:pathLst>
            <a:path>
              <a:moveTo>
                <a:pt x="0" y="0"/>
              </a:moveTo>
              <a:lnTo>
                <a:pt x="0" y="471610"/>
              </a:lnTo>
              <a:lnTo>
                <a:pt x="153785" y="4716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B8B04-79F2-4CCE-8285-99ECBE5404F6}">
      <dsp:nvSpPr>
        <dsp:cNvPr id="0" name=""/>
        <dsp:cNvSpPr/>
      </dsp:nvSpPr>
      <dsp:spPr>
        <a:xfrm>
          <a:off x="3964260" y="1969119"/>
          <a:ext cx="153785" cy="471610"/>
        </a:xfrm>
        <a:custGeom>
          <a:avLst/>
          <a:gdLst/>
          <a:ahLst/>
          <a:cxnLst/>
          <a:rect l="0" t="0" r="0" b="0"/>
          <a:pathLst>
            <a:path>
              <a:moveTo>
                <a:pt x="0" y="0"/>
              </a:moveTo>
              <a:lnTo>
                <a:pt x="0" y="471610"/>
              </a:lnTo>
              <a:lnTo>
                <a:pt x="153785" y="4716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D542D-56EA-4529-B897-AE3920837870}">
      <dsp:nvSpPr>
        <dsp:cNvPr id="0" name=""/>
        <dsp:cNvSpPr/>
      </dsp:nvSpPr>
      <dsp:spPr>
        <a:xfrm>
          <a:off x="4328635" y="1241199"/>
          <a:ext cx="91440" cy="215300"/>
        </a:xfrm>
        <a:custGeom>
          <a:avLst/>
          <a:gdLst/>
          <a:ahLst/>
          <a:cxnLst/>
          <a:rect l="0" t="0" r="0" b="0"/>
          <a:pathLst>
            <a:path>
              <a:moveTo>
                <a:pt x="45720" y="0"/>
              </a:moveTo>
              <a:lnTo>
                <a:pt x="45720" y="2153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27A2AE-4237-41DF-A911-97F01CD8CDD1}">
      <dsp:nvSpPr>
        <dsp:cNvPr id="0" name=""/>
        <dsp:cNvSpPr/>
      </dsp:nvSpPr>
      <dsp:spPr>
        <a:xfrm>
          <a:off x="4328635" y="513279"/>
          <a:ext cx="91440" cy="215300"/>
        </a:xfrm>
        <a:custGeom>
          <a:avLst/>
          <a:gdLst/>
          <a:ahLst/>
          <a:cxnLst/>
          <a:rect l="0" t="0" r="0" b="0"/>
          <a:pathLst>
            <a:path>
              <a:moveTo>
                <a:pt x="45720" y="0"/>
              </a:moveTo>
              <a:lnTo>
                <a:pt x="45720" y="215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0AA50A-298B-4485-863F-0A4DF3BFB2F6}">
      <dsp:nvSpPr>
        <dsp:cNvPr id="0" name=""/>
        <dsp:cNvSpPr/>
      </dsp:nvSpPr>
      <dsp:spPr>
        <a:xfrm>
          <a:off x="3088095" y="1241199"/>
          <a:ext cx="91440" cy="215300"/>
        </a:xfrm>
        <a:custGeom>
          <a:avLst/>
          <a:gdLst/>
          <a:ahLst/>
          <a:cxnLst/>
          <a:rect l="0" t="0" r="0" b="0"/>
          <a:pathLst>
            <a:path>
              <a:moveTo>
                <a:pt x="45720" y="0"/>
              </a:moveTo>
              <a:lnTo>
                <a:pt x="45720" y="2153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7C493D-5B5F-4C47-BD19-F55AA0F9DA9E}">
      <dsp:nvSpPr>
        <dsp:cNvPr id="0" name=""/>
        <dsp:cNvSpPr/>
      </dsp:nvSpPr>
      <dsp:spPr>
        <a:xfrm>
          <a:off x="3133815" y="513279"/>
          <a:ext cx="1240540" cy="215300"/>
        </a:xfrm>
        <a:custGeom>
          <a:avLst/>
          <a:gdLst/>
          <a:ahLst/>
          <a:cxnLst/>
          <a:rect l="0" t="0" r="0" b="0"/>
          <a:pathLst>
            <a:path>
              <a:moveTo>
                <a:pt x="1240540" y="0"/>
              </a:moveTo>
              <a:lnTo>
                <a:pt x="1240540" y="107650"/>
              </a:lnTo>
              <a:lnTo>
                <a:pt x="0" y="107650"/>
              </a:lnTo>
              <a:lnTo>
                <a:pt x="0" y="2153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235328-F4A4-4F37-BC1B-FA27EECD1B85}">
      <dsp:nvSpPr>
        <dsp:cNvPr id="0" name=""/>
        <dsp:cNvSpPr/>
      </dsp:nvSpPr>
      <dsp:spPr>
        <a:xfrm>
          <a:off x="3861736" y="659"/>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Wound color</a:t>
          </a:r>
        </a:p>
      </dsp:txBody>
      <dsp:txXfrm>
        <a:off x="3861736" y="659"/>
        <a:ext cx="1025239" cy="512619"/>
      </dsp:txXfrm>
    </dsp:sp>
    <dsp:sp modelId="{5E81FAB7-B802-43B1-AD81-6B0A0CAD12B9}">
      <dsp:nvSpPr>
        <dsp:cNvPr id="0" name=""/>
        <dsp:cNvSpPr/>
      </dsp:nvSpPr>
      <dsp:spPr>
        <a:xfrm>
          <a:off x="2621196" y="728579"/>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Black</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(Eschar)</a:t>
          </a:r>
        </a:p>
      </dsp:txBody>
      <dsp:txXfrm>
        <a:off x="2621196" y="728579"/>
        <a:ext cx="1025239" cy="512619"/>
      </dsp:txXfrm>
    </dsp:sp>
    <dsp:sp modelId="{5B50C894-B0FF-4E96-9CDA-9B7135888E4A}">
      <dsp:nvSpPr>
        <dsp:cNvPr id="0" name=""/>
        <dsp:cNvSpPr/>
      </dsp:nvSpPr>
      <dsp:spPr>
        <a:xfrm>
          <a:off x="2621196" y="1456499"/>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Hydrogeland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 transparent Film</a:t>
          </a:r>
        </a:p>
      </dsp:txBody>
      <dsp:txXfrm>
        <a:off x="2621196" y="1456499"/>
        <a:ext cx="1025239" cy="512619"/>
      </dsp:txXfrm>
    </dsp:sp>
    <dsp:sp modelId="{C351BA30-7DD8-4F1C-9F43-D2C014F6F0DA}">
      <dsp:nvSpPr>
        <dsp:cNvPr id="0" name=""/>
        <dsp:cNvSpPr/>
      </dsp:nvSpPr>
      <dsp:spPr>
        <a:xfrm>
          <a:off x="3861736" y="728579"/>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rgbClr val="FFFF00"/>
              </a:solidFill>
              <a:effectLst/>
              <a:latin typeface="Arial" pitchFamily="34" charset="0"/>
              <a:cs typeface="Arial" pitchFamily="34" charset="0"/>
            </a:rPr>
            <a:t>Yellow</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(Slough)</a:t>
          </a:r>
        </a:p>
      </dsp:txBody>
      <dsp:txXfrm>
        <a:off x="3861736" y="728579"/>
        <a:ext cx="1025239" cy="512619"/>
      </dsp:txXfrm>
    </dsp:sp>
    <dsp:sp modelId="{5B0A08E2-EC71-4B86-8897-864EF18E267C}">
      <dsp:nvSpPr>
        <dsp:cNvPr id="0" name=""/>
        <dsp:cNvSpPr/>
      </dsp:nvSpPr>
      <dsp:spPr>
        <a:xfrm>
          <a:off x="3861736" y="1456499"/>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ExduateQuantity</a:t>
          </a:r>
        </a:p>
      </dsp:txBody>
      <dsp:txXfrm>
        <a:off x="3861736" y="1456499"/>
        <a:ext cx="1025239" cy="512619"/>
      </dsp:txXfrm>
    </dsp:sp>
    <dsp:sp modelId="{33A9A629-28C0-463B-A218-CAF869737F62}">
      <dsp:nvSpPr>
        <dsp:cNvPr id="0" name=""/>
        <dsp:cNvSpPr/>
      </dsp:nvSpPr>
      <dsp:spPr>
        <a:xfrm>
          <a:off x="4118046" y="2184419"/>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Heavy Exduate</a:t>
          </a:r>
        </a:p>
      </dsp:txBody>
      <dsp:txXfrm>
        <a:off x="4118046" y="2184419"/>
        <a:ext cx="1025239" cy="512619"/>
      </dsp:txXfrm>
    </dsp:sp>
    <dsp:sp modelId="{4532444D-A089-4788-87DB-7B639E1D0441}">
      <dsp:nvSpPr>
        <dsp:cNvPr id="0" name=""/>
        <dsp:cNvSpPr/>
      </dsp:nvSpPr>
      <dsp:spPr>
        <a:xfrm>
          <a:off x="4374355" y="2912340"/>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altLang="en-US" sz="900" b="0" i="0" u="none" strike="noStrike" kern="1200" cap="none" normalizeH="0" baseline="0" smtClean="0">
            <a:ln>
              <a:noFill/>
            </a:ln>
            <a:solidFill>
              <a:schemeClr val="tx1"/>
            </a:solidFill>
            <a:effectLst/>
            <a:latin typeface="Arial"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Alginate and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 Absorbent Foam</a:t>
          </a:r>
        </a:p>
      </dsp:txBody>
      <dsp:txXfrm>
        <a:off x="4374355" y="2912340"/>
        <a:ext cx="1025239" cy="512619"/>
      </dsp:txXfrm>
    </dsp:sp>
    <dsp:sp modelId="{6B2F04BD-AEF8-4028-AEAE-6E9B65726180}">
      <dsp:nvSpPr>
        <dsp:cNvPr id="0" name=""/>
        <dsp:cNvSpPr/>
      </dsp:nvSpPr>
      <dsp:spPr>
        <a:xfrm>
          <a:off x="4118046" y="3640260"/>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Moderat Exdudate</a:t>
          </a:r>
        </a:p>
      </dsp:txBody>
      <dsp:txXfrm>
        <a:off x="4118046" y="3640260"/>
        <a:ext cx="1025239" cy="512619"/>
      </dsp:txXfrm>
    </dsp:sp>
    <dsp:sp modelId="{038932B9-EF88-4A48-82C4-9E504BACECE8}">
      <dsp:nvSpPr>
        <dsp:cNvPr id="0" name=""/>
        <dsp:cNvSpPr/>
      </dsp:nvSpPr>
      <dsp:spPr>
        <a:xfrm>
          <a:off x="4374355" y="4368180"/>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Hydrogell and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 Absorbent Foam</a:t>
          </a:r>
        </a:p>
      </dsp:txBody>
      <dsp:txXfrm>
        <a:off x="4374355" y="4368180"/>
        <a:ext cx="1025239" cy="512619"/>
      </dsp:txXfrm>
    </dsp:sp>
    <dsp:sp modelId="{E4B3DEBB-87ED-4BAB-94DE-F1128A663BE6}">
      <dsp:nvSpPr>
        <dsp:cNvPr id="0" name=""/>
        <dsp:cNvSpPr/>
      </dsp:nvSpPr>
      <dsp:spPr>
        <a:xfrm>
          <a:off x="4118046" y="5096100"/>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Little</a:t>
          </a:r>
        </a:p>
      </dsp:txBody>
      <dsp:txXfrm>
        <a:off x="4118046" y="5096100"/>
        <a:ext cx="1025239" cy="512619"/>
      </dsp:txXfrm>
    </dsp:sp>
    <dsp:sp modelId="{D65C7422-0A8D-4FA6-98EF-537CFF598980}">
      <dsp:nvSpPr>
        <dsp:cNvPr id="0" name=""/>
        <dsp:cNvSpPr/>
      </dsp:nvSpPr>
      <dsp:spPr>
        <a:xfrm>
          <a:off x="4374355" y="5824020"/>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Hydrocolloid</a:t>
          </a:r>
        </a:p>
      </dsp:txBody>
      <dsp:txXfrm>
        <a:off x="4374355" y="5824020"/>
        <a:ext cx="1025239" cy="512619"/>
      </dsp:txXfrm>
    </dsp:sp>
    <dsp:sp modelId="{C28616B3-4531-463D-96AE-B5C87067C967}">
      <dsp:nvSpPr>
        <dsp:cNvPr id="0" name=""/>
        <dsp:cNvSpPr/>
      </dsp:nvSpPr>
      <dsp:spPr>
        <a:xfrm>
          <a:off x="5102276" y="728579"/>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rgbClr val="E12323"/>
              </a:solidFill>
              <a:effectLst/>
              <a:latin typeface="Arial" pitchFamily="34" charset="0"/>
              <a:cs typeface="Arial" pitchFamily="34" charset="0"/>
            </a:rPr>
            <a:t>Red</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(Granulation)</a:t>
          </a:r>
        </a:p>
      </dsp:txBody>
      <dsp:txXfrm>
        <a:off x="5102276" y="728579"/>
        <a:ext cx="1025239" cy="512619"/>
      </dsp:txXfrm>
    </dsp:sp>
    <dsp:sp modelId="{E525C17C-B07E-46BD-B98C-49DD6AFC9DCE}">
      <dsp:nvSpPr>
        <dsp:cNvPr id="0" name=""/>
        <dsp:cNvSpPr/>
      </dsp:nvSpPr>
      <dsp:spPr>
        <a:xfrm>
          <a:off x="5102276" y="1456499"/>
          <a:ext cx="1025239" cy="5126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900" b="1" i="0" u="none" strike="noStrike" kern="1200" cap="none" normalizeH="0" baseline="0" smtClean="0">
              <a:ln>
                <a:noFill/>
              </a:ln>
              <a:solidFill>
                <a:schemeClr val="tx1"/>
              </a:solidFill>
              <a:effectLst/>
              <a:latin typeface="Arial" pitchFamily="34" charset="0"/>
              <a:cs typeface="Arial" pitchFamily="34" charset="0"/>
            </a:rPr>
            <a:t>Hydrocolloid</a:t>
          </a:r>
        </a:p>
      </dsp:txBody>
      <dsp:txXfrm>
        <a:off x="5102276" y="1456499"/>
        <a:ext cx="1025239" cy="5126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C84DB74A-F169-4000-9F46-2408C0F47CC3}" type="datetimeFigureOut">
              <a:rPr lang="en-US"/>
              <a:pPr>
                <a:defRPr/>
              </a:pPr>
              <a:t>5/9/2018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5FA54C7-09B1-425F-ABAA-825BCDB2C4D5}" type="slidenum">
              <a:rPr lang="en-US" altLang="en-US"/>
              <a:pPr>
                <a:defRPr/>
              </a:pPr>
              <a:t>‹#›</a:t>
            </a:fld>
            <a:endParaRPr lang="en-US" altLang="en-US"/>
          </a:p>
        </p:txBody>
      </p:sp>
    </p:spTree>
    <p:extLst>
      <p:ext uri="{BB962C8B-B14F-4D97-AF65-F5344CB8AC3E}">
        <p14:creationId xmlns:p14="http://schemas.microsoft.com/office/powerpoint/2010/main" val="965323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C283C7D-D6FC-4103-A7A3-9B7036E0FB73}" type="slidenum">
              <a:rPr lang="en-US" altLang="en-US" smtClean="0"/>
              <a:pPr/>
              <a:t>4</a:t>
            </a:fld>
            <a:endParaRPr lang="en-US" altLang="en-US" smtClean="0"/>
          </a:p>
        </p:txBody>
      </p:sp>
      <p:sp>
        <p:nvSpPr>
          <p:cNvPr id="143363"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xfrm>
            <a:off x="909638" y="4329113"/>
            <a:ext cx="5040312" cy="435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[Text on slide]</a:t>
            </a:r>
          </a:p>
          <a:p>
            <a:endParaRPr lang="en-US" altLang="en-US" sz="9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ABB0B7A2-3125-494F-AF6D-DED21530718C}" type="slidenum">
              <a:rPr lang="en-US" altLang="en-US" smtClean="0"/>
              <a:pPr/>
              <a:t>19</a:t>
            </a:fld>
            <a:endParaRPr lang="en-US" altLang="en-US" smtClean="0"/>
          </a:p>
        </p:txBody>
      </p:sp>
      <p:sp>
        <p:nvSpPr>
          <p:cNvPr id="152579"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[Text on slide.]</a:t>
            </a:r>
          </a:p>
          <a:p>
            <a:endParaRPr lang="en-US" altLang="en-US" sz="9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83EA66C-21F6-47A4-878B-14A1095978AE}" type="slidenum">
              <a:rPr lang="en-US" altLang="en-US" smtClean="0"/>
              <a:pPr/>
              <a:t>20</a:t>
            </a:fld>
            <a:endParaRPr lang="en-US" altLang="en-US" smtClean="0"/>
          </a:p>
        </p:txBody>
      </p:sp>
      <p:sp>
        <p:nvSpPr>
          <p:cNvPr id="153603"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[Read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C69BF3B-E546-4D6C-8C40-140DFA8E5A22}" type="slidenum">
              <a:rPr lang="en-US" altLang="en-US" smtClean="0"/>
              <a:pPr/>
              <a:t>21</a:t>
            </a:fld>
            <a:endParaRPr lang="en-US" altLang="en-US" smtClean="0"/>
          </a:p>
        </p:txBody>
      </p:sp>
      <p:sp>
        <p:nvSpPr>
          <p:cNvPr id="154627"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6850" indent="-196850">
              <a:tabLst>
                <a:tab pos="215900" algn="l"/>
              </a:tabLst>
            </a:pPr>
            <a:r>
              <a:rPr lang="en-US" altLang="en-US" sz="900" smtClean="0"/>
              <a:t>“Diabetic ulcers usually occur because of peripheral neuropathy and peripheral </a:t>
            </a:r>
          </a:p>
          <a:p>
            <a:pPr marL="196850" indent="-196850">
              <a:tabLst>
                <a:tab pos="215900" algn="l"/>
              </a:tabLst>
            </a:pPr>
            <a:r>
              <a:rPr lang="en-US" altLang="en-US" sz="900" smtClean="0"/>
              <a:t>vascular disease.”</a:t>
            </a:r>
            <a:r>
              <a:rPr lang="en-US" altLang="en-US" sz="900" baseline="30000" smtClean="0"/>
              <a:t>66</a:t>
            </a:r>
            <a:r>
              <a:rPr lang="en-US" altLang="en-US" sz="900" smtClean="0"/>
              <a:t> There are 3 types of neuropathy that a patient or resident may </a:t>
            </a:r>
          </a:p>
          <a:p>
            <a:pPr marL="196850" indent="-196850">
              <a:tabLst>
                <a:tab pos="215900" algn="l"/>
              </a:tabLst>
            </a:pPr>
            <a:r>
              <a:rPr lang="en-US" altLang="en-US" sz="900" smtClean="0"/>
              <a:t>have, which include sensory, motor, and autonomic. </a:t>
            </a:r>
            <a:r>
              <a:rPr lang="en-US" altLang="en-US" sz="900" baseline="30000" smtClean="0"/>
              <a:t>66</a:t>
            </a:r>
            <a:endParaRPr lang="en-US" altLang="en-US" sz="900" smtClean="0"/>
          </a:p>
          <a:p>
            <a:pPr marL="196850" indent="-196850">
              <a:tabLst>
                <a:tab pos="215900" algn="l"/>
              </a:tabLst>
            </a:pPr>
            <a:endParaRPr lang="en-US" altLang="en-US" sz="900" smtClean="0"/>
          </a:p>
          <a:p>
            <a:pPr marL="196850" indent="-196850">
              <a:buFont typeface="Wingdings" pitchFamily="2" charset="2"/>
              <a:buChar char="§"/>
              <a:tabLst>
                <a:tab pos="215900" algn="l"/>
              </a:tabLst>
            </a:pPr>
            <a:r>
              <a:rPr lang="en-US" altLang="en-US" sz="900" smtClean="0"/>
              <a:t>“Sensory neuropathy alters tactile sensation”</a:t>
            </a:r>
            <a:r>
              <a:rPr lang="en-US" altLang="en-US" sz="900" baseline="30000" smtClean="0"/>
              <a:t>66</a:t>
            </a:r>
            <a:r>
              <a:rPr lang="en-US" altLang="en-US" sz="900" smtClean="0"/>
              <a:t> and may leave the patient/resident without the ability to experience protective sensation. This includes reports of patients/residents that walk with nails in their shoes without realizing it.</a:t>
            </a:r>
            <a:r>
              <a:rPr lang="en-US" altLang="en-US" sz="900" baseline="30000" smtClean="0"/>
              <a:t>66</a:t>
            </a:r>
            <a:r>
              <a:rPr lang="en-US" altLang="en-US" sz="900" smtClean="0"/>
              <a:t> </a:t>
            </a:r>
          </a:p>
          <a:p>
            <a:pPr marL="196850" indent="-196850">
              <a:buFont typeface="Wingdings" pitchFamily="2" charset="2"/>
              <a:buChar char="§"/>
              <a:tabLst>
                <a:tab pos="215900" algn="l"/>
              </a:tabLst>
            </a:pPr>
            <a:r>
              <a:rPr lang="en-US" altLang="en-US" sz="900" smtClean="0"/>
              <a:t>“Motor neuropathy affects the biomechanics and muscles”</a:t>
            </a:r>
            <a:r>
              <a:rPr lang="en-US" altLang="en-US" sz="900" baseline="30000" smtClean="0"/>
              <a:t>66</a:t>
            </a:r>
            <a:r>
              <a:rPr lang="en-US" altLang="en-US" sz="900" smtClean="0"/>
              <a:t> which may lead to motor loss such as muscle weakness, or anatomical manifestations such as foot drop, claw toes or charcot foot.</a:t>
            </a:r>
            <a:r>
              <a:rPr lang="en-US" altLang="en-US" sz="900" baseline="30000" smtClean="0"/>
              <a:t>66</a:t>
            </a:r>
            <a:r>
              <a:rPr lang="en-US" altLang="en-US" sz="900" smtClean="0"/>
              <a:t>  </a:t>
            </a:r>
          </a:p>
          <a:p>
            <a:pPr marL="196850" indent="-196850">
              <a:buFont typeface="Wingdings" pitchFamily="2" charset="2"/>
              <a:buChar char="§"/>
              <a:tabLst>
                <a:tab pos="215900" algn="l"/>
              </a:tabLst>
            </a:pPr>
            <a:r>
              <a:rPr lang="en-US" altLang="en-US" sz="900" smtClean="0"/>
              <a:t>“Autonomic neuropathy results in sympathetic alteration”</a:t>
            </a:r>
            <a:r>
              <a:rPr lang="en-US" altLang="en-US" sz="900" baseline="30000" smtClean="0"/>
              <a:t>66</a:t>
            </a:r>
            <a:r>
              <a:rPr lang="en-US" altLang="en-US" sz="900" smtClean="0"/>
              <a:t> which may result in dryness of feet, edema, “increased atherosclerotic plaque formation”,</a:t>
            </a:r>
            <a:r>
              <a:rPr lang="en-US" altLang="en-US" sz="900" baseline="30000" smtClean="0"/>
              <a:t>66</a:t>
            </a:r>
            <a:r>
              <a:rPr lang="en-US" altLang="en-US" sz="900" smtClean="0"/>
              <a:t> and possible changes in the microvascular system.</a:t>
            </a:r>
            <a:r>
              <a:rPr lang="en-US" altLang="en-US" sz="900" baseline="30000" smtClean="0"/>
              <a:t>66</a:t>
            </a:r>
          </a:p>
          <a:p>
            <a:pPr marL="196850" indent="-196850">
              <a:buFont typeface="Wingdings" pitchFamily="2" charset="2"/>
              <a:buChar char="§"/>
              <a:tabLst>
                <a:tab pos="215900" algn="l"/>
              </a:tabLst>
            </a:pPr>
            <a:endParaRPr lang="en-US" altLang="en-US" sz="900" baseline="30000" smtClean="0"/>
          </a:p>
          <a:p>
            <a:pPr marL="196850" indent="-196850">
              <a:buFont typeface="Wingdings" pitchFamily="2" charset="2"/>
              <a:buChar char="§"/>
              <a:tabLst>
                <a:tab pos="215900" algn="l"/>
              </a:tabLst>
            </a:pPr>
            <a:endParaRPr lang="en-US" altLang="en-US" sz="900" baseline="30000" smtClean="0"/>
          </a:p>
          <a:p>
            <a:pPr marL="196850" indent="-196850">
              <a:buFont typeface="Wingdings" pitchFamily="2" charset="2"/>
              <a:buChar char="§"/>
              <a:tabLst>
                <a:tab pos="215900" algn="l"/>
              </a:tabLst>
            </a:pPr>
            <a:endParaRPr lang="en-US" altLang="en-US" sz="900" baseline="30000" smtClean="0"/>
          </a:p>
          <a:p>
            <a:pPr marL="196850" indent="-196850">
              <a:tabLst>
                <a:tab pos="215900" algn="l"/>
              </a:tabLst>
            </a:pPr>
            <a:r>
              <a:rPr lang="en-US" altLang="en-US" sz="900" smtClean="0"/>
              <a:t>66.	Wound Ostomy Continence Nurses Society.   Clinical Practice Guideline Series #3: Management of Wounds in Patients with Lower-Extremity Neuropathic Disease. Glenview, Ill: Wound Ostomy Continence Nurses Society; 2004.</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000F16D-D3E4-43FC-94A8-B390F102D589}" type="slidenum">
              <a:rPr lang="en-US" altLang="en-US" smtClean="0"/>
              <a:pPr/>
              <a:t>23</a:t>
            </a:fld>
            <a:endParaRPr lang="en-US" altLang="en-US" smtClean="0"/>
          </a:p>
        </p:txBody>
      </p:sp>
      <p:sp>
        <p:nvSpPr>
          <p:cNvPr id="155651"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The other diabetic foot ulcer classification system is the University of Texas classification system.  [Text on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36AC057-02B2-435E-BA3C-91459EFEB3E1}" type="slidenum">
              <a:rPr lang="en-US" altLang="en-US" sz="2400" smtClean="0">
                <a:latin typeface="Times New Roman" pitchFamily="18" charset="0"/>
              </a:rPr>
              <a:pPr/>
              <a:t>28</a:t>
            </a:fld>
            <a:endParaRPr lang="en-US" altLang="en-US" sz="2400" smtClean="0">
              <a:latin typeface="Times New Roman" pitchFamily="18" charset="0"/>
            </a:endParaRPr>
          </a:p>
        </p:txBody>
      </p:sp>
      <p:sp>
        <p:nvSpPr>
          <p:cNvPr id="156675"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1160F9EA-FB5F-4743-98D7-D606518D68D0}" type="slidenum">
              <a:rPr lang="en-US" altLang="en-US" sz="2400" smtClean="0">
                <a:latin typeface="Times New Roman" pitchFamily="18" charset="0"/>
              </a:rPr>
              <a:pPr/>
              <a:t>29</a:t>
            </a:fld>
            <a:endParaRPr lang="en-US" altLang="en-US" sz="2400" smtClean="0">
              <a:latin typeface="Times New Roman" pitchFamily="18" charset="0"/>
            </a:endParaRPr>
          </a:p>
        </p:txBody>
      </p:sp>
      <p:sp>
        <p:nvSpPr>
          <p:cNvPr id="157699"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BBB8803-2CE2-458D-8E54-41855404842A}" type="slidenum">
              <a:rPr lang="en-US" altLang="en-US" sz="2400" smtClean="0">
                <a:latin typeface="Times New Roman" pitchFamily="18" charset="0"/>
              </a:rPr>
              <a:pPr/>
              <a:t>30</a:t>
            </a:fld>
            <a:endParaRPr lang="en-US" altLang="en-US" sz="2400" smtClean="0">
              <a:latin typeface="Times New Roman" pitchFamily="18" charset="0"/>
            </a:endParaRPr>
          </a:p>
        </p:txBody>
      </p:sp>
      <p:sp>
        <p:nvSpPr>
          <p:cNvPr id="158723"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CC20693-38BE-43FD-AB03-1825D3E1B38F}" type="slidenum">
              <a:rPr lang="en-US" altLang="en-US" sz="2400" smtClean="0">
                <a:latin typeface="Times New Roman" pitchFamily="18" charset="0"/>
              </a:rPr>
              <a:pPr/>
              <a:t>31</a:t>
            </a:fld>
            <a:endParaRPr lang="en-US" altLang="en-US" sz="2400" smtClean="0">
              <a:latin typeface="Times New Roman" pitchFamily="18" charset="0"/>
            </a:endParaRPr>
          </a:p>
        </p:txBody>
      </p:sp>
      <p:sp>
        <p:nvSpPr>
          <p:cNvPr id="159747"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59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78E7610-77E5-4738-B5C6-93282FA6CCAD}" type="slidenum">
              <a:rPr lang="en-US" altLang="en-US" sz="2400" smtClean="0">
                <a:latin typeface="Times New Roman" pitchFamily="18" charset="0"/>
              </a:rPr>
              <a:pPr/>
              <a:t>32</a:t>
            </a:fld>
            <a:endParaRPr lang="en-US" altLang="en-US" sz="2400" smtClean="0">
              <a:latin typeface="Times New Roman" pitchFamily="18" charset="0"/>
            </a:endParaRPr>
          </a:p>
        </p:txBody>
      </p:sp>
      <p:sp>
        <p:nvSpPr>
          <p:cNvPr id="160771"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0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52E3FF4-1BE6-4EFF-843C-9D3C29C81437}" type="slidenum">
              <a:rPr lang="en-US" altLang="en-US" sz="2400" smtClean="0">
                <a:latin typeface="Times New Roman" pitchFamily="18" charset="0"/>
              </a:rPr>
              <a:pPr/>
              <a:t>33</a:t>
            </a:fld>
            <a:endParaRPr lang="en-US" altLang="en-US" sz="2400" smtClean="0">
              <a:latin typeface="Times New Roman" pitchFamily="18" charset="0"/>
            </a:endParaRPr>
          </a:p>
        </p:txBody>
      </p:sp>
      <p:sp>
        <p:nvSpPr>
          <p:cNvPr id="161795"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AF2FE7B4-2FF2-46EC-88DD-7E2F3532793C}" type="slidenum">
              <a:rPr lang="en-US" altLang="en-US" smtClean="0"/>
              <a:pPr/>
              <a:t>11</a:t>
            </a:fld>
            <a:endParaRPr lang="en-US" altLang="en-US" smtClean="0"/>
          </a:p>
        </p:txBody>
      </p:sp>
      <p:sp>
        <p:nvSpPr>
          <p:cNvPr id="144387"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xfrm>
            <a:off x="909638" y="4341813"/>
            <a:ext cx="5040312"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[Text on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78EC4015-A009-473A-B925-8FB4783EE9BF}" type="slidenum">
              <a:rPr lang="en-US" altLang="en-US" sz="2400" smtClean="0">
                <a:latin typeface="Times New Roman" pitchFamily="18" charset="0"/>
              </a:rPr>
              <a:pPr/>
              <a:t>34</a:t>
            </a:fld>
            <a:endParaRPr lang="en-US" altLang="en-US" sz="2400" smtClean="0">
              <a:latin typeface="Times New Roman" pitchFamily="18" charset="0"/>
            </a:endParaRPr>
          </a:p>
        </p:txBody>
      </p:sp>
      <p:sp>
        <p:nvSpPr>
          <p:cNvPr id="162819"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62F5D29-2FE6-4CE7-970E-2F6F95DFAAB9}" type="slidenum">
              <a:rPr lang="en-US" altLang="en-US" sz="2400" smtClean="0">
                <a:latin typeface="Times New Roman" pitchFamily="18" charset="0"/>
              </a:rPr>
              <a:pPr/>
              <a:t>35</a:t>
            </a:fld>
            <a:endParaRPr lang="en-US" altLang="en-US" sz="2400" smtClean="0">
              <a:latin typeface="Times New Roman" pitchFamily="18" charset="0"/>
            </a:endParaRPr>
          </a:p>
        </p:txBody>
      </p:sp>
      <p:sp>
        <p:nvSpPr>
          <p:cNvPr id="163843"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BA048547-1004-48C2-A8FF-EAF2E1680F15}" type="slidenum">
              <a:rPr lang="en-US" altLang="en-US" sz="2400" smtClean="0">
                <a:latin typeface="Times New Roman" pitchFamily="18" charset="0"/>
              </a:rPr>
              <a:pPr/>
              <a:t>36</a:t>
            </a:fld>
            <a:endParaRPr lang="en-US" altLang="en-US" sz="2400" smtClean="0">
              <a:latin typeface="Times New Roman" pitchFamily="18" charset="0"/>
            </a:endParaRPr>
          </a:p>
        </p:txBody>
      </p:sp>
      <p:sp>
        <p:nvSpPr>
          <p:cNvPr id="164867"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2C3C2EC5-470A-44C7-A725-15A5D0E7019B}" type="slidenum">
              <a:rPr lang="en-US" altLang="en-US" sz="2400" smtClean="0">
                <a:latin typeface="Times New Roman" pitchFamily="18" charset="0"/>
              </a:rPr>
              <a:pPr/>
              <a:t>37</a:t>
            </a:fld>
            <a:endParaRPr lang="en-US" altLang="en-US" sz="2400" smtClean="0">
              <a:latin typeface="Times New Roman" pitchFamily="18" charset="0"/>
            </a:endParaRPr>
          </a:p>
        </p:txBody>
      </p:sp>
      <p:sp>
        <p:nvSpPr>
          <p:cNvPr id="165891"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C8FC048-1927-4D92-8375-1EEB00EC8EF6}" type="slidenum">
              <a:rPr lang="en-US" altLang="en-US" sz="2400" smtClean="0">
                <a:latin typeface="Times New Roman" pitchFamily="18" charset="0"/>
              </a:rPr>
              <a:pPr/>
              <a:t>38</a:t>
            </a:fld>
            <a:endParaRPr lang="en-US" altLang="en-US" sz="2400" smtClean="0">
              <a:latin typeface="Times New Roman" pitchFamily="18" charset="0"/>
            </a:endParaRPr>
          </a:p>
        </p:txBody>
      </p:sp>
      <p:sp>
        <p:nvSpPr>
          <p:cNvPr id="166915"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6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2908C31B-1D72-4FC1-97FB-D25BB3B4DED9}" type="slidenum">
              <a:rPr lang="en-US" altLang="en-US" sz="2400" smtClean="0">
                <a:latin typeface="Times New Roman" pitchFamily="18" charset="0"/>
              </a:rPr>
              <a:pPr/>
              <a:t>39</a:t>
            </a:fld>
            <a:endParaRPr lang="en-US" altLang="en-US" sz="2400" smtClean="0">
              <a:latin typeface="Times New Roman" pitchFamily="18" charset="0"/>
            </a:endParaRPr>
          </a:p>
        </p:txBody>
      </p:sp>
      <p:sp>
        <p:nvSpPr>
          <p:cNvPr id="167939"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7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a-IR"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896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tLang="en-US" sz="1400" smtClean="0"/>
              <a:t>Bony prominences that are at high risk areas</a:t>
            </a:r>
          </a:p>
          <a:p>
            <a:r>
              <a:rPr lang="en-US" altLang="en-US" sz="1400" smtClean="0"/>
              <a:t>High risk areas include buttocks, tailbone, back of head, hips, heels and ankles</a:t>
            </a:r>
          </a:p>
          <a:p>
            <a:r>
              <a:rPr lang="en-US" altLang="en-US" sz="1400" smtClean="0"/>
              <a:t>Other important sites include:  ears, shoulder blades, elbows, mid-back thighs, lower legs, and toes.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000A948-3211-4E0E-9A60-A2DEAEF882CD}" type="slidenum">
              <a:rPr lang="fa-IR" altLang="en-US" sz="2400">
                <a:latin typeface="Times New Roman" pitchFamily="18" charset="0"/>
              </a:rPr>
              <a:pPr algn="r" eaLnBrk="1" hangingPunct="1"/>
              <a:t>52</a:t>
            </a:fld>
            <a:endParaRPr lang="en-US" altLang="en-US" sz="2400">
              <a:latin typeface="Times New Roman" pitchFamily="18" charset="0"/>
            </a:endParaRPr>
          </a:p>
        </p:txBody>
      </p:sp>
      <p:sp>
        <p:nvSpPr>
          <p:cNvPr id="173059"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3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B536FDC-923A-405A-97D6-B1F7FD5923FB}" type="slidenum">
              <a:rPr lang="fa-IR" altLang="en-US" sz="2400">
                <a:latin typeface="Times New Roman" pitchFamily="18" charset="0"/>
              </a:rPr>
              <a:pPr algn="r" eaLnBrk="1" hangingPunct="1"/>
              <a:t>57</a:t>
            </a:fld>
            <a:endParaRPr lang="en-US" altLang="en-US" sz="2400">
              <a:latin typeface="Times New Roman" pitchFamily="18" charset="0"/>
            </a:endParaRPr>
          </a:p>
        </p:txBody>
      </p:sp>
      <p:sp>
        <p:nvSpPr>
          <p:cNvPr id="174083"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3E72508-86DD-4184-B1F5-8454D11FB4EA}" type="slidenum">
              <a:rPr lang="fa-IR" altLang="en-US" sz="2400">
                <a:latin typeface="Times New Roman" pitchFamily="18" charset="0"/>
              </a:rPr>
              <a:pPr algn="r" eaLnBrk="1" hangingPunct="1"/>
              <a:t>58</a:t>
            </a:fld>
            <a:endParaRPr lang="en-US" altLang="en-US" sz="2400">
              <a:latin typeface="Times New Roman" pitchFamily="18" charset="0"/>
            </a:endParaRPr>
          </a:p>
        </p:txBody>
      </p:sp>
      <p:sp>
        <p:nvSpPr>
          <p:cNvPr id="175107"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5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23030C8A-654A-4261-B765-AE73A3607C94}" type="slidenum">
              <a:rPr lang="en-US" altLang="en-US" smtClean="0"/>
              <a:pPr/>
              <a:t>12</a:t>
            </a:fld>
            <a:endParaRPr lang="en-US" altLang="en-US" smtClean="0"/>
          </a:p>
        </p:txBody>
      </p:sp>
      <p:sp>
        <p:nvSpPr>
          <p:cNvPr id="145411"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xfrm>
            <a:off x="909638" y="4341813"/>
            <a:ext cx="5040312"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6850" indent="-196850">
              <a:lnSpc>
                <a:spcPct val="80000"/>
              </a:lnSpc>
            </a:pPr>
            <a:r>
              <a:rPr lang="en-US" altLang="en-US" sz="600" smtClean="0"/>
              <a:t>Pressure ulcers are  classified according to depth by using a staging system which is based</a:t>
            </a:r>
          </a:p>
          <a:p>
            <a:pPr marL="196850" indent="-196850">
              <a:lnSpc>
                <a:spcPct val="80000"/>
              </a:lnSpc>
            </a:pPr>
            <a:r>
              <a:rPr lang="en-US" altLang="en-US" sz="600" smtClean="0"/>
              <a:t>on the work of Dr. Shea (1975) and is recommended by the National Pressure Ulcer</a:t>
            </a:r>
          </a:p>
          <a:p>
            <a:pPr marL="196850" indent="-196850">
              <a:lnSpc>
                <a:spcPct val="80000"/>
              </a:lnSpc>
            </a:pPr>
            <a:r>
              <a:rPr lang="en-US" altLang="en-US" sz="600" smtClean="0"/>
              <a:t>Advisory Panel (NPUAP), the Agency for Health Care Policy and Research (AHCPR)</a:t>
            </a:r>
            <a:r>
              <a:rPr lang="en-US" altLang="en-US" sz="600" baseline="30000" smtClean="0"/>
              <a:t>39</a:t>
            </a:r>
            <a:r>
              <a:rPr lang="en-US" altLang="en-US" sz="600" smtClean="0"/>
              <a:t>, and the WOCNS</a:t>
            </a:r>
          </a:p>
          <a:p>
            <a:pPr marL="196850" indent="-196850">
              <a:lnSpc>
                <a:spcPct val="80000"/>
              </a:lnSpc>
            </a:pPr>
            <a:r>
              <a:rPr lang="en-US" altLang="en-US" sz="600" smtClean="0"/>
              <a:t>(Wound, Ostomy and Continence Nurses Society). This system is used by Durable</a:t>
            </a:r>
          </a:p>
          <a:p>
            <a:pPr marL="196850" indent="-196850">
              <a:lnSpc>
                <a:spcPct val="80000"/>
              </a:lnSpc>
            </a:pPr>
            <a:r>
              <a:rPr lang="en-US" altLang="en-US" sz="600" smtClean="0"/>
              <a:t>Medical Equipment Regional Carriers (DMERCs) to assist with Medicare reimbursement for support</a:t>
            </a:r>
          </a:p>
          <a:p>
            <a:pPr marL="196850" indent="-196850">
              <a:lnSpc>
                <a:spcPct val="80000"/>
              </a:lnSpc>
            </a:pPr>
            <a:r>
              <a:rPr lang="en-US" altLang="en-US" sz="600" smtClean="0"/>
              <a:t>surfaces.</a:t>
            </a:r>
          </a:p>
          <a:p>
            <a:pPr marL="196850" indent="-196850">
              <a:lnSpc>
                <a:spcPct val="80000"/>
              </a:lnSpc>
            </a:pPr>
            <a:endParaRPr lang="en-US" altLang="en-US" sz="600" smtClean="0"/>
          </a:p>
          <a:p>
            <a:pPr marL="196850" indent="-196850">
              <a:lnSpc>
                <a:spcPct val="80000"/>
              </a:lnSpc>
            </a:pPr>
            <a:r>
              <a:rPr lang="en-US" altLang="en-US" sz="600" smtClean="0"/>
              <a:t>The National Pressure Ulcer Advisory Panel (NPUAP) is a multidisciplinary group of healthcare</a:t>
            </a:r>
          </a:p>
          <a:p>
            <a:pPr marL="196850" indent="-196850">
              <a:lnSpc>
                <a:spcPct val="80000"/>
              </a:lnSpc>
            </a:pPr>
            <a:r>
              <a:rPr lang="en-US" altLang="en-US" sz="600" smtClean="0"/>
              <a:t>professionals who focus their attention on education, public policy and research related to</a:t>
            </a:r>
          </a:p>
          <a:p>
            <a:pPr marL="196850" indent="-196850">
              <a:lnSpc>
                <a:spcPct val="80000"/>
              </a:lnSpc>
            </a:pPr>
            <a:r>
              <a:rPr lang="en-US" altLang="en-US" sz="600" smtClean="0"/>
              <a:t>pressure ulcers.  They have defined the stages as follows. </a:t>
            </a:r>
          </a:p>
          <a:p>
            <a:pPr marL="196850" indent="-196850">
              <a:lnSpc>
                <a:spcPct val="80000"/>
              </a:lnSpc>
            </a:pPr>
            <a:endParaRPr lang="en-US" altLang="en-US" sz="600" smtClean="0"/>
          </a:p>
          <a:p>
            <a:pPr marL="196850" indent="-196850">
              <a:lnSpc>
                <a:spcPct val="80000"/>
              </a:lnSpc>
            </a:pPr>
            <a:r>
              <a:rPr lang="en-US" altLang="en-US" sz="600" b="1" i="1" smtClean="0"/>
              <a:t>“Pressure Ulcer Stages</a:t>
            </a:r>
          </a:p>
          <a:p>
            <a:pPr marL="196850" indent="-196850">
              <a:lnSpc>
                <a:spcPct val="80000"/>
              </a:lnSpc>
            </a:pPr>
            <a:r>
              <a:rPr lang="en-US" altLang="en-US" sz="600" b="1" i="1" smtClean="0"/>
              <a:t>Suspected Deep Tissue Injury: </a:t>
            </a:r>
          </a:p>
          <a:p>
            <a:pPr marL="196850" indent="-196850">
              <a:lnSpc>
                <a:spcPct val="80000"/>
              </a:lnSpc>
            </a:pPr>
            <a:r>
              <a:rPr lang="en-US" altLang="en-US" sz="600" i="1" smtClean="0"/>
              <a:t>Purple or maroon localized area of discolored intact skin or blood-filled blister due to damage of underlying soft tissue from pressure and/or shear. The </a:t>
            </a:r>
          </a:p>
          <a:p>
            <a:pPr marL="196850" indent="-196850">
              <a:lnSpc>
                <a:spcPct val="80000"/>
              </a:lnSpc>
            </a:pPr>
            <a:r>
              <a:rPr lang="en-US" altLang="en-US" sz="600" i="1" smtClean="0"/>
              <a:t>area may be preceded by tissue that is painful, firm, mushy, boggy, warmer or cooler as compared to adjacent tissue. </a:t>
            </a:r>
          </a:p>
          <a:p>
            <a:pPr marL="196850" indent="-196850">
              <a:lnSpc>
                <a:spcPct val="80000"/>
              </a:lnSpc>
            </a:pPr>
            <a:r>
              <a:rPr lang="en-US" altLang="en-US" sz="600" i="1" smtClean="0"/>
              <a:t>Further description:</a:t>
            </a:r>
          </a:p>
          <a:p>
            <a:pPr marL="196850" indent="-196850">
              <a:lnSpc>
                <a:spcPct val="80000"/>
              </a:lnSpc>
            </a:pPr>
            <a:r>
              <a:rPr lang="en-US" altLang="en-US" sz="600" i="1" smtClean="0"/>
              <a:t>Deep tissue injury may be difficult to detect in individuals with dark skin tones. Evolution may include a thin blister over a dark wound bed. The wound </a:t>
            </a:r>
          </a:p>
          <a:p>
            <a:pPr marL="196850" indent="-196850">
              <a:lnSpc>
                <a:spcPct val="80000"/>
              </a:lnSpc>
            </a:pPr>
            <a:r>
              <a:rPr lang="en-US" altLang="en-US" sz="600" i="1" smtClean="0"/>
              <a:t>may further evolve and become covered by thin eschar. Evolution may be rapid exposing additional layers of tissue even with optimal treatment.</a:t>
            </a:r>
            <a:r>
              <a:rPr lang="en-US" altLang="en-US" sz="600" smtClean="0"/>
              <a:t> </a:t>
            </a:r>
            <a:endParaRPr lang="en-US" altLang="en-US" sz="600" i="1" smtClean="0"/>
          </a:p>
          <a:p>
            <a:pPr marL="196850" indent="-196850">
              <a:lnSpc>
                <a:spcPct val="80000"/>
              </a:lnSpc>
            </a:pPr>
            <a:r>
              <a:rPr lang="en-US" altLang="en-US" sz="600" b="1" i="1" smtClean="0"/>
              <a:t>Stage I</a:t>
            </a:r>
          </a:p>
          <a:p>
            <a:pPr marL="196850" indent="-196850">
              <a:lnSpc>
                <a:spcPct val="80000"/>
              </a:lnSpc>
            </a:pPr>
            <a:r>
              <a:rPr lang="en-US" altLang="en-US" sz="600" i="1" smtClean="0"/>
              <a:t>Intact skin with non-blanchable redness of a localized area usually over a bony prominence.  Darkly pigmented skin may not have visible blanching; its </a:t>
            </a:r>
          </a:p>
          <a:p>
            <a:pPr marL="196850" indent="-196850">
              <a:lnSpc>
                <a:spcPct val="80000"/>
              </a:lnSpc>
            </a:pPr>
            <a:r>
              <a:rPr lang="en-US" altLang="en-US" sz="600" i="1" smtClean="0"/>
              <a:t>color may differ from the surrounding area.</a:t>
            </a:r>
          </a:p>
          <a:p>
            <a:pPr marL="196850" indent="-196850">
              <a:lnSpc>
                <a:spcPct val="80000"/>
              </a:lnSpc>
            </a:pPr>
            <a:r>
              <a:rPr lang="en-US" altLang="en-US" sz="600" i="1" smtClean="0"/>
              <a:t>Further description:</a:t>
            </a:r>
          </a:p>
          <a:p>
            <a:pPr marL="196850" indent="-196850">
              <a:lnSpc>
                <a:spcPct val="80000"/>
              </a:lnSpc>
            </a:pPr>
            <a:r>
              <a:rPr lang="en-US" altLang="en-US" sz="600" i="1" smtClean="0"/>
              <a:t>The area may be painful, firm, soft, warmer or cooler as compared to adjacent tissue.  Stage I may be difficult to detect in individuals with dark skin tones. </a:t>
            </a:r>
          </a:p>
          <a:p>
            <a:pPr marL="196850" indent="-196850">
              <a:lnSpc>
                <a:spcPct val="80000"/>
              </a:lnSpc>
            </a:pPr>
            <a:r>
              <a:rPr lang="en-US" altLang="en-US" sz="600" i="1" smtClean="0"/>
              <a:t>May indicate “at risk” persons (a heralding sign of risk),</a:t>
            </a:r>
          </a:p>
          <a:p>
            <a:pPr marL="196850" indent="-196850">
              <a:lnSpc>
                <a:spcPct val="80000"/>
              </a:lnSpc>
            </a:pPr>
            <a:r>
              <a:rPr lang="en-US" altLang="en-US" sz="600" b="1" i="1" smtClean="0"/>
              <a:t>Stage II</a:t>
            </a:r>
          </a:p>
          <a:p>
            <a:pPr marL="196850" indent="-196850">
              <a:lnSpc>
                <a:spcPct val="80000"/>
              </a:lnSpc>
            </a:pPr>
            <a:r>
              <a:rPr lang="en-US" altLang="en-US" sz="600" i="1" smtClean="0"/>
              <a:t>Partial thickness loss of dermis presenting as a shallow open ulcer with a red  pink wound bed, without slough.  May also present as an intact or </a:t>
            </a:r>
          </a:p>
          <a:p>
            <a:pPr marL="196850" indent="-196850">
              <a:lnSpc>
                <a:spcPct val="80000"/>
              </a:lnSpc>
            </a:pPr>
            <a:r>
              <a:rPr lang="en-US" altLang="en-US" sz="600" i="1" smtClean="0"/>
              <a:t>open/ruptured serum-filled blister. </a:t>
            </a:r>
          </a:p>
          <a:p>
            <a:pPr marL="196850" indent="-196850">
              <a:lnSpc>
                <a:spcPct val="80000"/>
              </a:lnSpc>
            </a:pPr>
            <a:r>
              <a:rPr lang="en-US" altLang="en-US" sz="600" i="1" smtClean="0"/>
              <a:t>Further description:</a:t>
            </a:r>
          </a:p>
          <a:p>
            <a:pPr marL="196850" indent="-196850">
              <a:lnSpc>
                <a:spcPct val="80000"/>
              </a:lnSpc>
            </a:pPr>
            <a:r>
              <a:rPr lang="en-US" altLang="en-US" sz="600" i="1" smtClean="0"/>
              <a:t>Presents as a shiny or dry shallow ulcer without slough or bruising.* This stage should not be used to describe skin tears, tape burns, perineal dermatitis, </a:t>
            </a:r>
          </a:p>
          <a:p>
            <a:pPr marL="196850" indent="-196850">
              <a:lnSpc>
                <a:spcPct val="80000"/>
              </a:lnSpc>
            </a:pPr>
            <a:r>
              <a:rPr lang="en-US" altLang="en-US" sz="600" i="1" smtClean="0"/>
              <a:t>maceration or excoriation. </a:t>
            </a:r>
          </a:p>
          <a:p>
            <a:pPr marL="196850" indent="-196850">
              <a:lnSpc>
                <a:spcPct val="80000"/>
              </a:lnSpc>
            </a:pPr>
            <a:r>
              <a:rPr lang="en-US" altLang="en-US" sz="600" i="1" smtClean="0"/>
              <a:t>*Bruising indicated suspected deep tissue injury</a:t>
            </a:r>
          </a:p>
          <a:p>
            <a:pPr marL="196850" indent="-196850">
              <a:lnSpc>
                <a:spcPct val="80000"/>
              </a:lnSpc>
            </a:pPr>
            <a:r>
              <a:rPr lang="en-US" altLang="en-US" sz="600" b="1" i="1" smtClean="0"/>
              <a:t>Stage III</a:t>
            </a:r>
          </a:p>
          <a:p>
            <a:pPr marL="196850" indent="-196850">
              <a:lnSpc>
                <a:spcPct val="80000"/>
              </a:lnSpc>
            </a:pPr>
            <a:r>
              <a:rPr lang="en-US" altLang="en-US" sz="600" i="1" smtClean="0"/>
              <a:t>Full thickness tissue loss. Subcutaneous fat may be visible but bone, tendon or muscle are not exposed. Slough may be present but does not obscure </a:t>
            </a:r>
          </a:p>
          <a:p>
            <a:pPr marL="196850" indent="-196850">
              <a:lnSpc>
                <a:spcPct val="80000"/>
              </a:lnSpc>
            </a:pPr>
            <a:r>
              <a:rPr lang="en-US" altLang="en-US" sz="600" i="1" smtClean="0"/>
              <a:t>the depth of tissue loss.  May include undermining and tunneling.</a:t>
            </a:r>
            <a:r>
              <a:rPr lang="en-US" altLang="en-US" sz="600" smtClean="0"/>
              <a:t> </a:t>
            </a:r>
          </a:p>
          <a:p>
            <a:pPr marL="196850" indent="-196850">
              <a:lnSpc>
                <a:spcPct val="80000"/>
              </a:lnSpc>
            </a:pPr>
            <a:r>
              <a:rPr lang="en-US" altLang="en-US" sz="600" smtClean="0"/>
              <a:t>Further description: </a:t>
            </a:r>
          </a:p>
          <a:p>
            <a:pPr marL="196850" indent="-196850">
              <a:lnSpc>
                <a:spcPct val="80000"/>
              </a:lnSpc>
            </a:pPr>
            <a:r>
              <a:rPr lang="en-US" altLang="en-US" sz="600" smtClean="0"/>
              <a:t>The depth of a stage III pressure ulcer varies by anatomical location. The bridge of the nose, ear, occiput and malleolus do not have subcutaneous tissue </a:t>
            </a:r>
          </a:p>
          <a:p>
            <a:pPr marL="196850" indent="-196850">
              <a:lnSpc>
                <a:spcPct val="80000"/>
              </a:lnSpc>
            </a:pPr>
            <a:r>
              <a:rPr lang="en-US" altLang="en-US" sz="600" smtClean="0"/>
              <a:t>and stage III ulcers can be shallow. In contrast, areas of significant adiposity can develop extremely deep stage III pressure ulcers. Bone/tendon is not </a:t>
            </a:r>
          </a:p>
          <a:p>
            <a:pPr marL="196850" indent="-196850">
              <a:lnSpc>
                <a:spcPct val="80000"/>
              </a:lnSpc>
            </a:pPr>
            <a:r>
              <a:rPr lang="en-US" altLang="en-US" sz="600" smtClean="0"/>
              <a:t>visible or directly palpable.</a:t>
            </a:r>
          </a:p>
          <a:p>
            <a:pPr marL="196850" indent="-196850">
              <a:lnSpc>
                <a:spcPct val="80000"/>
              </a:lnSpc>
            </a:pPr>
            <a:r>
              <a:rPr lang="en-US" altLang="en-US" sz="600" b="1" i="1" smtClean="0"/>
              <a:t>Stage IV</a:t>
            </a:r>
          </a:p>
          <a:p>
            <a:pPr marL="196850" indent="-196850">
              <a:lnSpc>
                <a:spcPct val="80000"/>
              </a:lnSpc>
            </a:pPr>
            <a:r>
              <a:rPr lang="en-US" altLang="en-US" sz="600" i="1" smtClean="0"/>
              <a:t>Full thickness tissue loss with exposed bone, tendon or muscle. Slough or eschar may be present on some parts of the wound bed. Often include </a:t>
            </a:r>
          </a:p>
          <a:p>
            <a:pPr marL="196850" indent="-196850">
              <a:lnSpc>
                <a:spcPct val="80000"/>
              </a:lnSpc>
            </a:pPr>
            <a:r>
              <a:rPr lang="en-US" altLang="en-US" sz="600" i="1" smtClean="0"/>
              <a:t>undermining and tunneling.</a:t>
            </a:r>
          </a:p>
          <a:p>
            <a:pPr marL="196850" indent="-196850">
              <a:lnSpc>
                <a:spcPct val="80000"/>
              </a:lnSpc>
            </a:pPr>
            <a:r>
              <a:rPr lang="en-US" altLang="en-US" sz="600" i="1" smtClean="0"/>
              <a:t>Further description: </a:t>
            </a:r>
          </a:p>
          <a:p>
            <a:pPr marL="196850" indent="-196850">
              <a:lnSpc>
                <a:spcPct val="80000"/>
              </a:lnSpc>
            </a:pPr>
            <a:r>
              <a:rPr lang="en-US" altLang="en-US" sz="600" i="1" smtClean="0"/>
              <a:t>The depth of a stage IV pressure ulcer varies by anatomical location. The bridge of the nose, ear, occiput and malleolus do not have subcutaneous </a:t>
            </a:r>
          </a:p>
          <a:p>
            <a:pPr marL="196850" indent="-196850">
              <a:lnSpc>
                <a:spcPct val="80000"/>
              </a:lnSpc>
            </a:pPr>
            <a:r>
              <a:rPr lang="en-US" altLang="en-US" sz="600" i="1" smtClean="0"/>
              <a:t>tissue and these ulcers can be shallow. Stage IV ulcers can extend into muscle and/or supporting structures (eg, fascia, tendon or joint capsule) making </a:t>
            </a:r>
          </a:p>
          <a:p>
            <a:pPr marL="196850" indent="-196850">
              <a:lnSpc>
                <a:spcPct val="80000"/>
              </a:lnSpc>
            </a:pPr>
            <a:r>
              <a:rPr lang="en-US" altLang="en-US" sz="600" i="1" smtClean="0"/>
              <a:t>osteomyelitis possible. Exposed bone/tendon is visible or directly palpable.</a:t>
            </a:r>
            <a:endParaRPr lang="en-US" altLang="en-US" sz="600" baseline="30000" smtClean="0"/>
          </a:p>
          <a:p>
            <a:pPr marL="196850" indent="-196850">
              <a:lnSpc>
                <a:spcPct val="80000"/>
              </a:lnSpc>
            </a:pPr>
            <a:endParaRPr lang="en-US" altLang="en-US" sz="600" smtClean="0"/>
          </a:p>
          <a:p>
            <a:pPr marL="196850" indent="-196850">
              <a:lnSpc>
                <a:spcPct val="80000"/>
              </a:lnSpc>
            </a:pPr>
            <a:r>
              <a:rPr lang="en-US" altLang="en-US" sz="600" b="1" smtClean="0"/>
              <a:t>Unstageable</a:t>
            </a:r>
          </a:p>
          <a:p>
            <a:pPr marL="196850" indent="-196850">
              <a:lnSpc>
                <a:spcPct val="80000"/>
              </a:lnSpc>
            </a:pPr>
            <a:r>
              <a:rPr lang="en-US" altLang="en-US" sz="600" smtClean="0"/>
              <a:t>Full thickness tissue loss in which the base of the ulcer is covered by slough (yellow, tan, gray, green or brown) and/or eschar (tan, brown or black) in the </a:t>
            </a:r>
          </a:p>
          <a:p>
            <a:pPr marL="196850" indent="-196850">
              <a:lnSpc>
                <a:spcPct val="80000"/>
              </a:lnSpc>
            </a:pPr>
            <a:r>
              <a:rPr lang="en-US" altLang="en-US" sz="600" smtClean="0"/>
              <a:t>wound bed. </a:t>
            </a:r>
          </a:p>
          <a:p>
            <a:pPr marL="196850" indent="-196850">
              <a:lnSpc>
                <a:spcPct val="80000"/>
              </a:lnSpc>
            </a:pPr>
            <a:r>
              <a:rPr lang="en-US" altLang="en-US" sz="600" smtClean="0"/>
              <a:t>Further description:</a:t>
            </a:r>
          </a:p>
          <a:p>
            <a:pPr marL="196850" indent="-196850">
              <a:lnSpc>
                <a:spcPct val="80000"/>
              </a:lnSpc>
            </a:pPr>
            <a:r>
              <a:rPr lang="en-US" altLang="en-US" sz="600" smtClean="0"/>
              <a:t>Until enough slough and/or eschar is removed to expose the base of the wound, the true depth, and therefore stage, cannot be determined. Stable (dry, </a:t>
            </a:r>
          </a:p>
          <a:p>
            <a:pPr marL="196850" indent="-196850">
              <a:lnSpc>
                <a:spcPct val="80000"/>
              </a:lnSpc>
            </a:pPr>
            <a:r>
              <a:rPr lang="en-US" altLang="en-US" sz="600" smtClean="0"/>
              <a:t>adherent, intact without erythema or fluctuance) eschar on the heels serves as “the body’s natural (biological) cover” and should not be removed.”</a:t>
            </a:r>
            <a:r>
              <a:rPr lang="en-US" altLang="en-US" sz="600" baseline="30000" smtClean="0"/>
              <a:t>40</a:t>
            </a:r>
          </a:p>
          <a:p>
            <a:pPr marL="196850" indent="-196850">
              <a:lnSpc>
                <a:spcPct val="80000"/>
              </a:lnSpc>
            </a:pPr>
            <a:endParaRPr lang="en-US" altLang="en-US" sz="600" baseline="30000" smtClean="0"/>
          </a:p>
          <a:p>
            <a:pPr marL="196850" indent="-196850">
              <a:lnSpc>
                <a:spcPct val="80000"/>
              </a:lnSpc>
            </a:pPr>
            <a:endParaRPr lang="en-US" altLang="en-US" sz="600" baseline="30000" smtClean="0"/>
          </a:p>
          <a:p>
            <a:pPr marL="196850" indent="-196850">
              <a:lnSpc>
                <a:spcPct val="80000"/>
              </a:lnSpc>
            </a:pPr>
            <a:endParaRPr lang="en-US" altLang="en-US" sz="600" smtClean="0"/>
          </a:p>
          <a:p>
            <a:pPr marL="196850" indent="-196850">
              <a:lnSpc>
                <a:spcPct val="80000"/>
              </a:lnSpc>
            </a:pPr>
            <a:r>
              <a:rPr lang="en-US" altLang="en-US" sz="600" smtClean="0"/>
              <a:t>39.  Clinical Practice Guideline Number 15: Treatment of Pressure Ulcers. Rockville, Md: US Dept of Health and Human Services, Agency for Healthcare Policy and Research; 1994.  AHCPR publication 95-0652.</a:t>
            </a:r>
          </a:p>
          <a:p>
            <a:pPr marL="196850" indent="-196850">
              <a:lnSpc>
                <a:spcPct val="90000"/>
              </a:lnSpc>
            </a:pPr>
            <a:r>
              <a:rPr lang="en-US" altLang="en-US" sz="600" smtClean="0"/>
              <a:t>40. National Pressure Ulcer Advisory Panel.  Pressure Ulcer Definitions and Descriptions.  Available at</a:t>
            </a:r>
            <a:r>
              <a:rPr lang="en-US" altLang="en-US" sz="400" smtClean="0"/>
              <a:t> http://www.npuap.org/documents/NPUAP2007_PU_Def_and_Descriptions.pdf.  Accessed February  17, 2007.</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D518D6A-4C4B-478F-AEBB-4918B14E71F2}" type="slidenum">
              <a:rPr lang="fa-IR" altLang="en-US" sz="2400">
                <a:latin typeface="Times New Roman" pitchFamily="18" charset="0"/>
              </a:rPr>
              <a:pPr algn="r" eaLnBrk="1" hangingPunct="1"/>
              <a:t>113</a:t>
            </a:fld>
            <a:endParaRPr lang="en-US" altLang="en-US" sz="2400">
              <a:latin typeface="Times New Roman" pitchFamily="18" charset="0"/>
            </a:endParaRPr>
          </a:p>
        </p:txBody>
      </p:sp>
      <p:sp>
        <p:nvSpPr>
          <p:cNvPr id="176131"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8E79B9B-63DA-4D41-AAFE-AA6F44DB4D4A}" type="slidenum">
              <a:rPr lang="fa-IR" altLang="en-US" sz="2400">
                <a:latin typeface="Times New Roman" pitchFamily="18" charset="0"/>
              </a:rPr>
              <a:pPr algn="r" eaLnBrk="1" hangingPunct="1"/>
              <a:t>114</a:t>
            </a:fld>
            <a:endParaRPr lang="en-US" altLang="en-US" sz="2400">
              <a:latin typeface="Times New Roman" pitchFamily="18" charset="0"/>
            </a:endParaRPr>
          </a:p>
        </p:txBody>
      </p:sp>
      <p:sp>
        <p:nvSpPr>
          <p:cNvPr id="177155" name="Rectangle 2"/>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7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7512C4F-89C1-40BB-B1C2-07592EC4D067}" type="slidenum">
              <a:rPr lang="ar-SA" altLang="en-US" smtClean="0"/>
              <a:pPr/>
              <a:t>118</a:t>
            </a:fld>
            <a:endParaRPr lang="en-US" altLang="en-US" smtClean="0"/>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992895D-11CB-4ECA-BD3D-6DC2F14FB34B}" type="slidenum">
              <a:rPr lang="ar-SA" altLang="en-US" smtClean="0"/>
              <a:pPr/>
              <a:t>119</a:t>
            </a:fld>
            <a:endParaRPr lang="en-US" altLang="en-US" smtClean="0"/>
          </a:p>
        </p:txBody>
      </p:sp>
      <p:sp>
        <p:nvSpPr>
          <p:cNvPr id="179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7DD5351-008E-473B-94F4-D5F51CB39740}" type="slidenum">
              <a:rPr lang="en-US" altLang="en-US" smtClean="0"/>
              <a:pPr/>
              <a:t>13</a:t>
            </a:fld>
            <a:endParaRPr lang="en-US" altLang="en-US" smtClean="0"/>
          </a:p>
        </p:txBody>
      </p:sp>
      <p:sp>
        <p:nvSpPr>
          <p:cNvPr id="146435"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6850" indent="-196850"/>
            <a:r>
              <a:rPr lang="en-US" altLang="en-US" sz="900" smtClean="0"/>
              <a:t>Venous ulcers occur due to inadequate return of blood from the tissues to the</a:t>
            </a:r>
          </a:p>
          <a:p>
            <a:pPr marL="196850" indent="-196850"/>
            <a:r>
              <a:rPr lang="en-US" altLang="en-US" sz="900" smtClean="0"/>
              <a:t>heart through the veins (chronic venous insufficiency) and this condition is also </a:t>
            </a:r>
          </a:p>
          <a:p>
            <a:pPr marL="196850" indent="-196850"/>
            <a:r>
              <a:rPr lang="en-US" altLang="en-US" sz="900" smtClean="0"/>
              <a:t>thought to be associated with venous hypertension rather than due to stasis</a:t>
            </a:r>
          </a:p>
          <a:p>
            <a:pPr marL="196850" indent="-196850"/>
            <a:r>
              <a:rPr lang="en-US" altLang="en-US" sz="900" smtClean="0"/>
              <a:t>(pooling of blood in the veins).</a:t>
            </a:r>
            <a:r>
              <a:rPr lang="en-US" altLang="en-US" sz="900" baseline="30000" smtClean="0"/>
              <a:t>60</a:t>
            </a:r>
          </a:p>
          <a:p>
            <a:pPr marL="196850" indent="-196850"/>
            <a:endParaRPr lang="en-US" altLang="en-US" sz="900" smtClean="0"/>
          </a:p>
          <a:p>
            <a:pPr marL="196850" indent="-196850"/>
            <a:r>
              <a:rPr lang="en-US" altLang="en-US" sz="900" smtClean="0"/>
              <a:t>[Read definition on slide.]</a:t>
            </a:r>
          </a:p>
          <a:p>
            <a:pPr marL="196850" indent="-196850"/>
            <a:endParaRPr lang="en-US" altLang="en-US" sz="900" smtClean="0"/>
          </a:p>
          <a:p>
            <a:pPr marL="196850" indent="-196850"/>
            <a:r>
              <a:rPr lang="en-US" altLang="en-US" sz="900" smtClean="0"/>
              <a:t>60. Sieggreen MY, Kline RA. Vascular ulcers. In: Baranoski S, Ayello EA, eds. </a:t>
            </a:r>
            <a:r>
              <a:rPr lang="en-US" altLang="en-US" sz="900" i="1" smtClean="0"/>
              <a:t>Wound Care Essentials</a:t>
            </a:r>
            <a:r>
              <a:rPr lang="en-US" altLang="en-US" sz="900" smtClean="0"/>
              <a:t> </a:t>
            </a:r>
            <a:r>
              <a:rPr lang="en-US" altLang="en-US" sz="900" i="1" smtClean="0"/>
              <a:t>Practice Principles</a:t>
            </a:r>
            <a:r>
              <a:rPr lang="en-US" altLang="en-US" sz="900" smtClean="0"/>
              <a:t>.  Springhouse, Pa: Lippincott Williams &amp; Wilkins; 2004:271-306.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1615A4CA-A5B8-41E3-9631-077A45A2A38D}" type="slidenum">
              <a:rPr lang="en-US" altLang="en-US" smtClean="0"/>
              <a:pPr/>
              <a:t>14</a:t>
            </a:fld>
            <a:endParaRPr lang="en-US" altLang="en-US" smtClean="0"/>
          </a:p>
        </p:txBody>
      </p:sp>
      <p:sp>
        <p:nvSpPr>
          <p:cNvPr id="147459"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[Read text on slide.]</a:t>
            </a:r>
          </a:p>
          <a:p>
            <a:endParaRPr lang="en-US" altLang="en-US" sz="900" smtClean="0"/>
          </a:p>
          <a:p>
            <a:r>
              <a:rPr lang="en-US" altLang="en-US" sz="900" smtClean="0"/>
              <a:t>Quoting from the WOCN Venous Insufficiency (stasis) Fact Sheet cited on slide for differentiation purposes it may be beneficial to look at WOCN’s Clinical Fact Sheet, Quick Assessment of Leg Ulcers Lower Leg Comparison.  Here is the description of the appearance of a venous insufficiency ulcer from that Fact Sheet.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880AC51-8F86-4351-957B-063568907967}" type="slidenum">
              <a:rPr lang="en-US" altLang="en-US" smtClean="0"/>
              <a:pPr/>
              <a:t>15</a:t>
            </a:fld>
            <a:endParaRPr lang="en-US" altLang="en-US" smtClean="0"/>
          </a:p>
        </p:txBody>
      </p:sp>
      <p:sp>
        <p:nvSpPr>
          <p:cNvPr id="148483"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[Read text on slide.]</a:t>
            </a:r>
            <a:endParaRPr lang="en-US" altLang="en-US" sz="900"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0ECAFD9-C055-4921-995A-DB6A26838C8F}" type="slidenum">
              <a:rPr lang="en-US" altLang="en-US" smtClean="0"/>
              <a:pPr/>
              <a:t>16</a:t>
            </a:fld>
            <a:endParaRPr lang="en-US" altLang="en-US" smtClean="0"/>
          </a:p>
        </p:txBody>
      </p:sp>
      <p:sp>
        <p:nvSpPr>
          <p:cNvPr id="149507"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[Text on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B68FF97-AB23-4997-ACE8-CC20B5479EE5}" type="slidenum">
              <a:rPr lang="en-US" altLang="en-US" smtClean="0"/>
              <a:pPr/>
              <a:t>17</a:t>
            </a:fld>
            <a:endParaRPr lang="en-US" altLang="en-US" smtClean="0"/>
          </a:p>
        </p:txBody>
      </p:sp>
      <p:sp>
        <p:nvSpPr>
          <p:cNvPr id="150531" name="Rectangle 2"/>
          <p:cNvSpPr>
            <a:spLocks noGrp="1" noRot="1" noChangeAspect="1" noChangeArrowheads="1" noTextEdit="1"/>
          </p:cNvSpPr>
          <p:nvPr>
            <p:ph type="sldImg"/>
          </p:nvPr>
        </p:nvSpPr>
        <p:spPr bwMode="auto">
          <a:xfrm>
            <a:off x="909638" y="371475"/>
            <a:ext cx="5040312" cy="3781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For differentiation purposes it may be beneficial to look at WOCN’s Clinical Fact Sheet, Quick Assessment of Leg Ulcers lower leg comparison.  Here is the description of the appearance of a arterial ulcer from that Fact Sheet.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3FD179E-0A49-465C-B3C3-EEF99EAB9534}" type="slidenum">
              <a:rPr lang="en-US" altLang="en-US" smtClean="0"/>
              <a:pPr/>
              <a:t>18</a:t>
            </a:fld>
            <a:endParaRPr lang="en-US" altLang="en-US" smtClean="0"/>
          </a:p>
        </p:txBody>
      </p:sp>
      <p:sp>
        <p:nvSpPr>
          <p:cNvPr id="151555" name="Rectangle 2"/>
          <p:cNvSpPr>
            <a:spLocks noGrp="1" noRot="1" noChangeAspect="1" noChangeArrowheads="1" noTextEdit="1"/>
          </p:cNvSpPr>
          <p:nvPr>
            <p:ph type="sldImg"/>
          </p:nvPr>
        </p:nvSpPr>
        <p:spPr bwMode="auto">
          <a:xfrm>
            <a:off x="911225" y="371475"/>
            <a:ext cx="5035550"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xfrm>
            <a:off x="909638" y="4318000"/>
            <a:ext cx="5040312"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[Text on slide.] </a:t>
            </a:r>
          </a:p>
          <a:p>
            <a:endParaRPr lang="en-US" altLang="en-US" sz="900" smtClean="0"/>
          </a:p>
          <a:p>
            <a:endParaRPr lang="en-US" altLang="en-US" sz="900" smtClean="0"/>
          </a:p>
          <a:p>
            <a:r>
              <a:rPr lang="en-US" altLang="en-US" sz="900" smtClean="0"/>
              <a:t>Atherosclerosis causes perfusion problems, which may lead to ischemia and arterial ulcerations.</a:t>
            </a:r>
          </a:p>
          <a:p>
            <a:endParaRPr lang="en-US" altLang="en-US" sz="9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573E74-50F5-4ED7-99E2-DE752A533FDE}" type="slidenum">
              <a:rPr lang="en-US" altLang="en-US"/>
              <a:pPr>
                <a:defRPr/>
              </a:pPr>
              <a:t>‹#›</a:t>
            </a:fld>
            <a:endParaRPr lang="en-US" altLang="en-US"/>
          </a:p>
        </p:txBody>
      </p:sp>
    </p:spTree>
    <p:extLst>
      <p:ext uri="{BB962C8B-B14F-4D97-AF65-F5344CB8AC3E}">
        <p14:creationId xmlns:p14="http://schemas.microsoft.com/office/powerpoint/2010/main" val="159042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1DACFE-9524-4064-977F-64F5F32AAC7F}" type="slidenum">
              <a:rPr lang="en-US" altLang="en-US"/>
              <a:pPr>
                <a:defRPr/>
              </a:pPr>
              <a:t>‹#›</a:t>
            </a:fld>
            <a:endParaRPr lang="en-US" altLang="en-US"/>
          </a:p>
        </p:txBody>
      </p:sp>
    </p:spTree>
    <p:extLst>
      <p:ext uri="{BB962C8B-B14F-4D97-AF65-F5344CB8AC3E}">
        <p14:creationId xmlns:p14="http://schemas.microsoft.com/office/powerpoint/2010/main" val="4004889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EB656A-6C2E-437B-B179-E349764521D9}" type="slidenum">
              <a:rPr lang="en-US" altLang="en-US"/>
              <a:pPr>
                <a:defRPr/>
              </a:pPr>
              <a:t>‹#›</a:t>
            </a:fld>
            <a:endParaRPr lang="en-US" altLang="en-US"/>
          </a:p>
        </p:txBody>
      </p:sp>
    </p:spTree>
    <p:extLst>
      <p:ext uri="{BB962C8B-B14F-4D97-AF65-F5344CB8AC3E}">
        <p14:creationId xmlns:p14="http://schemas.microsoft.com/office/powerpoint/2010/main" val="360146228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5C8D95-5A95-4B17-806E-64A869A51B3F}" type="slidenum">
              <a:rPr lang="en-US" altLang="en-US"/>
              <a:pPr>
                <a:defRPr/>
              </a:pPr>
              <a:t>‹#›</a:t>
            </a:fld>
            <a:endParaRPr lang="en-US" altLang="en-US"/>
          </a:p>
        </p:txBody>
      </p:sp>
    </p:spTree>
    <p:extLst>
      <p:ext uri="{BB962C8B-B14F-4D97-AF65-F5344CB8AC3E}">
        <p14:creationId xmlns:p14="http://schemas.microsoft.com/office/powerpoint/2010/main" val="76226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p:txBody>
          <a:bodyPr/>
          <a:lstStyle>
            <a:lvl1pPr>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lvl1pPr>
          </a:lstStyle>
          <a:p>
            <a:pPr>
              <a:defRPr/>
            </a:pPr>
            <a:fld id="{71408EB5-21FF-4A7D-977D-88E21B220365}" type="slidenum">
              <a:rPr lang="ar-SA" altLang="en-US"/>
              <a:pPr>
                <a:defRPr/>
              </a:pPr>
              <a:t>‹#›</a:t>
            </a:fld>
            <a:endParaRPr lang="en-US" altLang="en-US"/>
          </a:p>
        </p:txBody>
      </p:sp>
    </p:spTree>
    <p:extLst>
      <p:ext uri="{BB962C8B-B14F-4D97-AF65-F5344CB8AC3E}">
        <p14:creationId xmlns:p14="http://schemas.microsoft.com/office/powerpoint/2010/main" val="25871255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2FF430-EF5B-44DC-B4F2-6DDAB903B6C9}" type="slidenum">
              <a:rPr lang="en-US" altLang="en-US"/>
              <a:pPr>
                <a:defRPr/>
              </a:pPr>
              <a:t>‹#›</a:t>
            </a:fld>
            <a:endParaRPr lang="en-US" altLang="en-US"/>
          </a:p>
        </p:txBody>
      </p:sp>
    </p:spTree>
    <p:extLst>
      <p:ext uri="{BB962C8B-B14F-4D97-AF65-F5344CB8AC3E}">
        <p14:creationId xmlns:p14="http://schemas.microsoft.com/office/powerpoint/2010/main" val="26915057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D8EF53-7A38-40A8-82DE-B38216BADE8A}" type="slidenum">
              <a:rPr lang="en-US" altLang="en-US"/>
              <a:pPr>
                <a:defRPr/>
              </a:pPr>
              <a:t>‹#›</a:t>
            </a:fld>
            <a:endParaRPr lang="en-US" altLang="en-US"/>
          </a:p>
        </p:txBody>
      </p:sp>
    </p:spTree>
    <p:extLst>
      <p:ext uri="{BB962C8B-B14F-4D97-AF65-F5344CB8AC3E}">
        <p14:creationId xmlns:p14="http://schemas.microsoft.com/office/powerpoint/2010/main" val="14878005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C7235F-4AB1-4BDD-8ED6-651D6CE39518}" type="slidenum">
              <a:rPr lang="en-US" altLang="en-US"/>
              <a:pPr>
                <a:defRPr/>
              </a:pPr>
              <a:t>‹#›</a:t>
            </a:fld>
            <a:endParaRPr lang="en-US" altLang="en-US"/>
          </a:p>
        </p:txBody>
      </p:sp>
    </p:spTree>
    <p:extLst>
      <p:ext uri="{BB962C8B-B14F-4D97-AF65-F5344CB8AC3E}">
        <p14:creationId xmlns:p14="http://schemas.microsoft.com/office/powerpoint/2010/main" val="25109093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37BBA04-0CFC-4A21-9416-20CA695CCF6F}" type="slidenum">
              <a:rPr lang="en-US" altLang="en-US"/>
              <a:pPr>
                <a:defRPr/>
              </a:pPr>
              <a:t>‹#›</a:t>
            </a:fld>
            <a:endParaRPr lang="en-US" altLang="en-US"/>
          </a:p>
        </p:txBody>
      </p:sp>
    </p:spTree>
    <p:extLst>
      <p:ext uri="{BB962C8B-B14F-4D97-AF65-F5344CB8AC3E}">
        <p14:creationId xmlns:p14="http://schemas.microsoft.com/office/powerpoint/2010/main" val="271183895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3A0652F-8006-4B4A-AF74-892908375793}" type="slidenum">
              <a:rPr lang="en-US" altLang="en-US"/>
              <a:pPr>
                <a:defRPr/>
              </a:pPr>
              <a:t>‹#›</a:t>
            </a:fld>
            <a:endParaRPr lang="en-US" altLang="en-US"/>
          </a:p>
        </p:txBody>
      </p:sp>
    </p:spTree>
    <p:extLst>
      <p:ext uri="{BB962C8B-B14F-4D97-AF65-F5344CB8AC3E}">
        <p14:creationId xmlns:p14="http://schemas.microsoft.com/office/powerpoint/2010/main" val="366351394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515C746-8A88-4966-9401-53686120BA23}" type="slidenum">
              <a:rPr lang="en-US" altLang="en-US"/>
              <a:pPr>
                <a:defRPr/>
              </a:pPr>
              <a:t>‹#›</a:t>
            </a:fld>
            <a:endParaRPr lang="en-US" altLang="en-US"/>
          </a:p>
        </p:txBody>
      </p:sp>
    </p:spTree>
    <p:extLst>
      <p:ext uri="{BB962C8B-B14F-4D97-AF65-F5344CB8AC3E}">
        <p14:creationId xmlns:p14="http://schemas.microsoft.com/office/powerpoint/2010/main" val="3982515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B9552A-D791-4FDA-942F-9233E047E32F}" type="slidenum">
              <a:rPr lang="en-US" altLang="en-US"/>
              <a:pPr>
                <a:defRPr/>
              </a:pPr>
              <a:t>‹#›</a:t>
            </a:fld>
            <a:endParaRPr lang="en-US" altLang="en-US"/>
          </a:p>
        </p:txBody>
      </p:sp>
    </p:spTree>
    <p:extLst>
      <p:ext uri="{BB962C8B-B14F-4D97-AF65-F5344CB8AC3E}">
        <p14:creationId xmlns:p14="http://schemas.microsoft.com/office/powerpoint/2010/main" val="48263361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DAB39C-5FEE-4A81-A85D-CEE42048E703}" type="slidenum">
              <a:rPr lang="en-US" altLang="en-US"/>
              <a:pPr>
                <a:defRPr/>
              </a:pPr>
              <a:t>‹#›</a:t>
            </a:fld>
            <a:endParaRPr lang="en-US" altLang="en-US"/>
          </a:p>
        </p:txBody>
      </p:sp>
    </p:spTree>
    <p:extLst>
      <p:ext uri="{BB962C8B-B14F-4D97-AF65-F5344CB8AC3E}">
        <p14:creationId xmlns:p14="http://schemas.microsoft.com/office/powerpoint/2010/main" val="245337737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731D6C7-8751-44E1-9571-935D993F65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4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4.xml.rels><?xml version="1.0" encoding="UTF-8" standalone="yes"?>
<Relationships xmlns="http://schemas.openxmlformats.org/package/2006/relationships"><Relationship Id="rId3" Type="http://schemas.openxmlformats.org/officeDocument/2006/relationships/image" Target="http://2.bp.blogspot.com/_xrmoYitP68I/SL2jssLovgI/AAAAAAAAAEo/aJHFJ-wxZ3s/s320/DSC_0034.JPG" TargetMode="External"/><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http://www.apparelyzed.com/_images/content/sore/stage4.jpg" TargetMode="External"/><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06.gi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2.xml"/><Relationship Id="rId4" Type="http://schemas.openxmlformats.org/officeDocument/2006/relationships/image" Target="../media/image11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0.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28.png"/></Relationships>
</file>

<file path=ppt/slides/_rels/slide8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0550" y="228600"/>
            <a:ext cx="7961313" cy="6096000"/>
          </a:xfrm>
          <a:solidFill>
            <a:schemeClr val="bg2">
              <a:lumMod val="50000"/>
            </a:schemeClr>
          </a:solidFill>
        </p:spPr>
        <p:txBody>
          <a:bodyPr/>
          <a:lstStyle/>
          <a:p>
            <a:pPr algn="ctr">
              <a:defRPr/>
            </a:pPr>
            <a:r>
              <a:rPr lang="fa-IR" sz="6600" b="1" dirty="0" smtClean="0">
                <a:solidFill>
                  <a:schemeClr val="tx1"/>
                </a:solidFill>
                <a:cs typeface="B Nazanin" pitchFamily="2" charset="-78"/>
              </a:rPr>
              <a:t>مدیریت زخم فشاری و</a:t>
            </a:r>
            <a:r>
              <a:rPr lang="fa-IR" sz="6600" b="1" dirty="0">
                <a:solidFill>
                  <a:schemeClr val="tx1"/>
                </a:solidFill>
                <a:cs typeface="B Nazanin" pitchFamily="2" charset="-78"/>
              </a:rPr>
              <a:t>سقوط</a:t>
            </a:r>
          </a:p>
          <a:p>
            <a:pPr algn="ctr">
              <a:defRPr/>
            </a:pPr>
            <a:r>
              <a:rPr lang="fa-IR" sz="6600" b="1" dirty="0" smtClean="0">
                <a:solidFill>
                  <a:schemeClr val="tx1"/>
                </a:solidFill>
                <a:cs typeface="B Nazanin" pitchFamily="2" charset="-78"/>
              </a:rPr>
              <a:t> </a:t>
            </a:r>
            <a:r>
              <a:rPr lang="en-US" sz="6600" b="1" dirty="0" smtClean="0">
                <a:solidFill>
                  <a:schemeClr val="tx1"/>
                </a:solidFill>
                <a:cs typeface="B Nazanin" pitchFamily="2" charset="-78"/>
              </a:rPr>
              <a:t> </a:t>
            </a:r>
            <a:r>
              <a:rPr lang="fa-IR" sz="6600" b="1" dirty="0" smtClean="0">
                <a:solidFill>
                  <a:schemeClr val="tx1"/>
                </a:solidFill>
                <a:cs typeface="B Nazanin" pitchFamily="2" charset="-78"/>
              </a:rPr>
              <a:t>در بیمارستان</a:t>
            </a:r>
            <a:endParaRPr lang="fa-IR" sz="6600" b="1" dirty="0">
              <a:solidFill>
                <a:schemeClr val="tx1"/>
              </a:solidFill>
              <a:cs typeface="B Nazanin" pitchFamily="2" charset="-78"/>
            </a:endParaRPr>
          </a:p>
        </p:txBody>
      </p:sp>
      <p:pic>
        <p:nvPicPr>
          <p:cNvPr id="4099" name="Picture 3" descr="C:\Users\user\Desktop\inde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1"/>
          <p:cNvSpPr>
            <a:spLocks noChangeArrowheads="1"/>
          </p:cNvSpPr>
          <p:nvPr/>
        </p:nvSpPr>
        <p:spPr bwMode="auto">
          <a:xfrm>
            <a:off x="0" y="14288"/>
            <a:ext cx="3124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a:r>
              <a:rPr lang="fa-IR" altLang="en-US" sz="3200" b="1">
                <a:solidFill>
                  <a:srgbClr val="002060"/>
                </a:solidFill>
                <a:cs typeface="B Nazanin" pitchFamily="2" charset="-78"/>
              </a:rPr>
              <a:t>مدیریت زخم فشاری و پیشگیری از سقوط بیمار </a:t>
            </a:r>
          </a:p>
          <a:p>
            <a:pPr algn="ctr"/>
            <a:r>
              <a:rPr lang="fa-IR" altLang="en-US" sz="3200" b="1">
                <a:solidFill>
                  <a:srgbClr val="002060"/>
                </a:solidFill>
                <a:cs typeface="B Nazanin" pitchFamily="2" charset="-78"/>
              </a:rPr>
              <a:t> </a:t>
            </a:r>
            <a:r>
              <a:rPr lang="en-US" altLang="en-US" sz="3200" b="1">
                <a:solidFill>
                  <a:srgbClr val="002060"/>
                </a:solidFill>
                <a:cs typeface="B Nazanin" pitchFamily="2" charset="-78"/>
              </a:rPr>
              <a:t> </a:t>
            </a:r>
            <a:r>
              <a:rPr lang="fa-IR" altLang="en-US" sz="3200" b="1">
                <a:solidFill>
                  <a:srgbClr val="002060"/>
                </a:solidFill>
                <a:cs typeface="B Nazanin" pitchFamily="2" charset="-78"/>
              </a:rPr>
              <a:t>در بیمارستان</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r" rtl="1" eaLnBrk="1" hangingPunct="1"/>
            <a:r>
              <a:rPr lang="fa-IR" altLang="en-US" smtClean="0">
                <a:cs typeface="B Nazanin" pitchFamily="2" charset="-78"/>
              </a:rPr>
              <a:t>زخم های مزمن</a:t>
            </a:r>
          </a:p>
        </p:txBody>
      </p:sp>
      <p:sp>
        <p:nvSpPr>
          <p:cNvPr id="3" name="Slide Number Placeholder 2"/>
          <p:cNvSpPr>
            <a:spLocks noGrp="1"/>
          </p:cNvSpPr>
          <p:nvPr>
            <p:ph type="sldNum" sz="quarter" idx="12"/>
          </p:nvPr>
        </p:nvSpPr>
        <p:spPr>
          <a:xfrm>
            <a:off x="7229475" y="6597650"/>
            <a:ext cx="1905000" cy="457200"/>
          </a:xfrm>
        </p:spPr>
        <p:txBody>
          <a:bodyPr/>
          <a:lstStyle/>
          <a:p>
            <a:pPr>
              <a:defRPr/>
            </a:pPr>
            <a:fld id="{3C4615E0-8F06-4E13-81E4-CA1BBB60E55D}" type="slidenum">
              <a:rPr lang="ar-SA"/>
              <a:pPr>
                <a:defRPr/>
              </a:pPr>
              <a:t>10</a:t>
            </a:fld>
            <a:endParaRPr lang="en-US">
              <a:cs typeface="Times New Roman" pitchFamily="18" charset="0"/>
            </a:endParaRPr>
          </a:p>
        </p:txBody>
      </p:sp>
      <p:sp>
        <p:nvSpPr>
          <p:cNvPr id="5" name="TextBox 4"/>
          <p:cNvSpPr txBox="1"/>
          <p:nvPr/>
        </p:nvSpPr>
        <p:spPr>
          <a:xfrm>
            <a:off x="4992688" y="1693863"/>
            <a:ext cx="3716337" cy="3408362"/>
          </a:xfrm>
          <a:prstGeom prst="rect">
            <a:avLst/>
          </a:prstGeom>
          <a:noFill/>
        </p:spPr>
        <p:txBody>
          <a:bodyPr rtlCol="1">
            <a:spAutoFit/>
          </a:bodyPr>
          <a:lstStyle/>
          <a:p>
            <a:pPr algn="r" rtl="1">
              <a:lnSpc>
                <a:spcPct val="200000"/>
              </a:lnSpc>
              <a:defRPr/>
            </a:pPr>
            <a:r>
              <a:rPr lang="fa-IR" sz="2800" dirty="0">
                <a:cs typeface="B Nazanin" pitchFamily="2" charset="-78"/>
              </a:rPr>
              <a:t>زخم فشاری</a:t>
            </a:r>
          </a:p>
          <a:p>
            <a:pPr algn="r" rtl="1">
              <a:lnSpc>
                <a:spcPct val="200000"/>
              </a:lnSpc>
              <a:defRPr/>
            </a:pPr>
            <a:r>
              <a:rPr lang="fa-IR" sz="2800" dirty="0">
                <a:cs typeface="B Nazanin" pitchFamily="2" charset="-78"/>
              </a:rPr>
              <a:t>زخم عروقی </a:t>
            </a:r>
          </a:p>
          <a:p>
            <a:pPr algn="r" rtl="1">
              <a:lnSpc>
                <a:spcPct val="200000"/>
              </a:lnSpc>
              <a:defRPr/>
            </a:pPr>
            <a:r>
              <a:rPr lang="fa-IR" sz="2800" dirty="0">
                <a:cs typeface="B Nazanin" pitchFamily="2" charset="-78"/>
              </a:rPr>
              <a:t>زخم دیابتیک </a:t>
            </a:r>
          </a:p>
          <a:p>
            <a:pPr algn="r" rtl="1">
              <a:lnSpc>
                <a:spcPct val="200000"/>
              </a:lnSpc>
              <a:defRPr/>
            </a:pPr>
            <a:endParaRPr lang="fa-IR" sz="2800" dirty="0">
              <a:cs typeface="+mj-cs"/>
            </a:endParaRPr>
          </a:p>
        </p:txBody>
      </p:sp>
      <p:pic>
        <p:nvPicPr>
          <p:cNvPr id="7" name="Picture 6" descr="venous_1.jpg"/>
          <p:cNvPicPr>
            <a:picLocks noChangeAspect="1"/>
          </p:cNvPicPr>
          <p:nvPr/>
        </p:nvPicPr>
        <p:blipFill>
          <a:blip r:embed="rId2">
            <a:extLst>
              <a:ext uri="{28A0092B-C50C-407E-A947-70E740481C1C}">
                <a14:useLocalDpi xmlns:a14="http://schemas.microsoft.com/office/drawing/2010/main" val="0"/>
              </a:ext>
            </a:extLst>
          </a:blip>
          <a:srcRect r="27158"/>
          <a:stretch>
            <a:fillRect/>
          </a:stretch>
        </p:blipFill>
        <p:spPr bwMode="auto">
          <a:xfrm>
            <a:off x="403225" y="2116138"/>
            <a:ext cx="2640013"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ellow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7900" y="4160838"/>
            <a:ext cx="3005138"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oadBinary_020.jpg"/>
          <p:cNvPicPr>
            <a:picLocks noChangeAspect="1"/>
          </p:cNvPicPr>
          <p:nvPr/>
        </p:nvPicPr>
        <p:blipFill>
          <a:blip r:embed="rId4">
            <a:extLst>
              <a:ext uri="{28A0092B-C50C-407E-A947-70E740481C1C}">
                <a14:useLocalDpi xmlns:a14="http://schemas.microsoft.com/office/drawing/2010/main" val="0"/>
              </a:ext>
            </a:extLst>
          </a:blip>
          <a:srcRect l="9882" r="5104" b="13741"/>
          <a:stretch>
            <a:fillRect/>
          </a:stretch>
        </p:blipFill>
        <p:spPr bwMode="auto">
          <a:xfrm>
            <a:off x="3302000" y="1325563"/>
            <a:ext cx="308927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par>
                                <p:cTn id="8" presetID="55"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slide(fromBottom)">
                                      <p:cBhvr>
                                        <p:cTn id="17" dur="500"/>
                                        <p:tgtEl>
                                          <p:spTgt spid="5">
                                            <p:txEl>
                                              <p:pRg st="1" end="1"/>
                                            </p:txEl>
                                          </p:spTgt>
                                        </p:tgtEl>
                                      </p:cBhvr>
                                    </p:animEffect>
                                  </p:childTnLst>
                                </p:cTn>
                              </p:par>
                              <p:par>
                                <p:cTn id="18" presetID="5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slide(fromBottom)">
                                      <p:cBhvr>
                                        <p:cTn id="27" dur="500"/>
                                        <p:tgtEl>
                                          <p:spTgt spid="5">
                                            <p:txEl>
                                              <p:pRg st="2" end="2"/>
                                            </p:txEl>
                                          </p:spTgt>
                                        </p:tgtEl>
                                      </p:cBhvr>
                                    </p:animEffect>
                                  </p:childTnLst>
                                </p:cTn>
                              </p:par>
                              <p:par>
                                <p:cTn id="28" presetID="55"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strVal val="#ppt_w*0.70"/>
                                          </p:val>
                                        </p:tav>
                                        <p:tav tm="100000">
                                          <p:val>
                                            <p:strVal val="#ppt_w"/>
                                          </p:val>
                                        </p:tav>
                                      </p:tavLst>
                                    </p:anim>
                                    <p:anim calcmode="lin" valueType="num">
                                      <p:cBhvr>
                                        <p:cTn id="31" dur="1000" fill="hold"/>
                                        <p:tgtEl>
                                          <p:spTgt spid="8"/>
                                        </p:tgtEl>
                                        <p:attrNameLst>
                                          <p:attrName>ppt_h</p:attrName>
                                        </p:attrNameLst>
                                      </p:cBhvr>
                                      <p:tavLst>
                                        <p:tav tm="0">
                                          <p:val>
                                            <p:strVal val="#ppt_h"/>
                                          </p:val>
                                        </p:tav>
                                        <p:tav tm="100000">
                                          <p:val>
                                            <p:strVal val="#ppt_h"/>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395288" y="404813"/>
            <a:ext cx="80645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A50021"/>
                </a:solidFill>
              </a:rPr>
              <a:t>4/ Wound hydration</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r>
              <a:rPr lang="en-US" altLang="en-US" sz="2400"/>
              <a:t>Desiccation slows epithelial cell migration resulting in delayed healing.</a:t>
            </a:r>
          </a:p>
          <a:p>
            <a:pPr eaLnBrk="1" hangingPunct="1"/>
            <a:endParaRPr lang="en-US" altLang="en-US" sz="2000"/>
          </a:p>
          <a:p>
            <a:pPr eaLnBrk="1" hangingPunct="1"/>
            <a:r>
              <a:rPr lang="en-US" altLang="en-US" sz="2400"/>
              <a:t>When a wound is covered, its fluids are trapped, maintaining a moist environment.</a:t>
            </a:r>
          </a:p>
          <a:p>
            <a:pPr eaLnBrk="1" hangingPunct="1"/>
            <a:endParaRPr lang="en-US" altLang="en-US" sz="2400"/>
          </a:p>
          <a:p>
            <a:pPr eaLnBrk="1" hangingPunct="1"/>
            <a:r>
              <a:rPr lang="en-US" altLang="en-US" sz="2400"/>
              <a:t>These fluids: </a:t>
            </a:r>
          </a:p>
          <a:p>
            <a:pPr eaLnBrk="1" hangingPunct="1"/>
            <a:r>
              <a:rPr lang="en-US" altLang="en-US" sz="2000" i="1"/>
              <a:t>Stimulate collagen synthesis</a:t>
            </a:r>
          </a:p>
          <a:p>
            <a:pPr eaLnBrk="1" hangingPunct="1"/>
            <a:r>
              <a:rPr lang="en-US" altLang="en-US" sz="2000" i="1"/>
              <a:t>Induce angiogenesis</a:t>
            </a:r>
          </a:p>
          <a:p>
            <a:pPr eaLnBrk="1" hangingPunct="1"/>
            <a:r>
              <a:rPr lang="en-US" altLang="en-US" sz="2000" i="1"/>
              <a:t>Enhance contraction</a:t>
            </a:r>
          </a:p>
          <a:p>
            <a:pPr eaLnBrk="1" hangingPunct="1"/>
            <a:r>
              <a:rPr lang="en-US" altLang="en-US" sz="2000" i="1"/>
              <a:t>Contain growth factors and enzymes</a:t>
            </a:r>
          </a:p>
          <a:p>
            <a:pPr eaLnBrk="1" hangingPunct="1"/>
            <a:endParaRPr lang="en-US" altLang="en-US" sz="2400"/>
          </a:p>
          <a:p>
            <a:pPr eaLnBrk="1" hangingPunct="1"/>
            <a:r>
              <a:rPr lang="en-US" altLang="en-US" sz="2400">
                <a:solidFill>
                  <a:srgbClr val="FF0000"/>
                </a:solidFill>
              </a:rPr>
              <a:t>There is a delicate balance between a moist wound and a wet wound. </a:t>
            </a:r>
          </a:p>
        </p:txBody>
      </p:sp>
      <p:pic>
        <p:nvPicPr>
          <p:cNvPr id="112643"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00563" y="2743200"/>
            <a:ext cx="2392362" cy="11366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ounded Rectangle 15"/>
          <p:cNvSpPr/>
          <p:nvPr/>
        </p:nvSpPr>
        <p:spPr>
          <a:xfrm>
            <a:off x="4502150" y="5302250"/>
            <a:ext cx="2390775" cy="100488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ounded Rectangle 16"/>
          <p:cNvSpPr/>
          <p:nvPr/>
        </p:nvSpPr>
        <p:spPr>
          <a:xfrm>
            <a:off x="4502150" y="4038600"/>
            <a:ext cx="2390775" cy="1139825"/>
          </a:xfrm>
          <a:prstGeom prst="roundRect">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A50021"/>
              </a:solidFill>
            </a:endParaRPr>
          </a:p>
        </p:txBody>
      </p:sp>
      <p:sp>
        <p:nvSpPr>
          <p:cNvPr id="18" name="Rounded Rectangle 17"/>
          <p:cNvSpPr/>
          <p:nvPr/>
        </p:nvSpPr>
        <p:spPr>
          <a:xfrm>
            <a:off x="1752600" y="5319713"/>
            <a:ext cx="2362200" cy="100488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Rounded Rectangle 18"/>
          <p:cNvSpPr/>
          <p:nvPr/>
        </p:nvSpPr>
        <p:spPr>
          <a:xfrm>
            <a:off x="1752600" y="4038600"/>
            <a:ext cx="2384425" cy="113982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ounded Rectangle 19"/>
          <p:cNvSpPr/>
          <p:nvPr/>
        </p:nvSpPr>
        <p:spPr>
          <a:xfrm>
            <a:off x="1752600" y="2743200"/>
            <a:ext cx="2438400" cy="11747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Rounded Rectangle 20"/>
          <p:cNvSpPr/>
          <p:nvPr/>
        </p:nvSpPr>
        <p:spPr>
          <a:xfrm>
            <a:off x="1752600" y="838200"/>
            <a:ext cx="2362200" cy="111283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ounded Rectangle 1"/>
          <p:cNvSpPr/>
          <p:nvPr/>
        </p:nvSpPr>
        <p:spPr>
          <a:xfrm>
            <a:off x="4533900" y="838200"/>
            <a:ext cx="239712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3674" name="Rectangle 1"/>
          <p:cNvSpPr>
            <a:spLocks noChangeArrowheads="1"/>
          </p:cNvSpPr>
          <p:nvPr/>
        </p:nvSpPr>
        <p:spPr bwMode="auto">
          <a:xfrm>
            <a:off x="1689100" y="838200"/>
            <a:ext cx="8064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a:solidFill>
                  <a:srgbClr val="A50021"/>
                </a:solidFill>
              </a:rPr>
              <a:t>Too much</a:t>
            </a:r>
          </a:p>
          <a:p>
            <a:pPr algn="ctr" eaLnBrk="1" hangingPunct="1"/>
            <a:r>
              <a:rPr lang="en-US" altLang="en-US" sz="3200" b="1">
                <a:solidFill>
                  <a:srgbClr val="A50021"/>
                </a:solidFill>
              </a:rPr>
              <a:t>moisture</a:t>
            </a:r>
            <a:endParaRPr lang="en-US" altLang="en-US" sz="2400" b="1">
              <a:solidFill>
                <a:srgbClr val="A50021"/>
              </a:solidFill>
            </a:endParaRPr>
          </a:p>
        </p:txBody>
      </p:sp>
      <p:sp>
        <p:nvSpPr>
          <p:cNvPr id="113675" name="Rectangle 1"/>
          <p:cNvSpPr>
            <a:spLocks noChangeArrowheads="1"/>
          </p:cNvSpPr>
          <p:nvPr/>
        </p:nvSpPr>
        <p:spPr bwMode="auto">
          <a:xfrm>
            <a:off x="1689100" y="2732088"/>
            <a:ext cx="8064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t>macerated</a:t>
            </a:r>
          </a:p>
          <a:p>
            <a:pPr algn="ctr" eaLnBrk="1" hangingPunct="1"/>
            <a:r>
              <a:rPr lang="en-US" altLang="en-US" sz="3200"/>
              <a:t>periwound</a:t>
            </a:r>
            <a:endParaRPr lang="en-US" altLang="en-US" sz="2400"/>
          </a:p>
        </p:txBody>
      </p:sp>
      <p:sp>
        <p:nvSpPr>
          <p:cNvPr id="113676" name="Rectangle 1"/>
          <p:cNvSpPr>
            <a:spLocks noChangeArrowheads="1"/>
          </p:cNvSpPr>
          <p:nvPr/>
        </p:nvSpPr>
        <p:spPr bwMode="auto">
          <a:xfrm>
            <a:off x="1676400" y="3962400"/>
            <a:ext cx="8064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a:t>Possible</a:t>
            </a:r>
          </a:p>
          <a:p>
            <a:pPr algn="ctr" eaLnBrk="1" hangingPunct="1"/>
            <a:r>
              <a:rPr lang="en-US" altLang="en-US" sz="2400"/>
              <a:t> increase</a:t>
            </a:r>
          </a:p>
          <a:p>
            <a:pPr algn="ctr" eaLnBrk="1" hangingPunct="1"/>
            <a:r>
              <a:rPr lang="en-US" altLang="en-US" sz="2400"/>
              <a:t>in wound size</a:t>
            </a:r>
            <a:endParaRPr lang="en-US" altLang="en-US"/>
          </a:p>
        </p:txBody>
      </p:sp>
      <p:sp>
        <p:nvSpPr>
          <p:cNvPr id="113677" name="Rectangle 1"/>
          <p:cNvSpPr>
            <a:spLocks noChangeArrowheads="1"/>
          </p:cNvSpPr>
          <p:nvPr/>
        </p:nvSpPr>
        <p:spPr bwMode="auto">
          <a:xfrm>
            <a:off x="1689100" y="5516563"/>
            <a:ext cx="806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b="1">
                <a:solidFill>
                  <a:srgbClr val="A50021"/>
                </a:solidFill>
              </a:rPr>
              <a:t>Slower healing</a:t>
            </a:r>
            <a:endParaRPr lang="en-US" altLang="en-US" b="1">
              <a:solidFill>
                <a:srgbClr val="A50021"/>
              </a:solidFill>
            </a:endParaRPr>
          </a:p>
        </p:txBody>
      </p:sp>
      <p:sp>
        <p:nvSpPr>
          <p:cNvPr id="113678" name="Rectangle 1"/>
          <p:cNvSpPr>
            <a:spLocks noChangeArrowheads="1"/>
          </p:cNvSpPr>
          <p:nvPr/>
        </p:nvSpPr>
        <p:spPr bwMode="auto">
          <a:xfrm>
            <a:off x="-1054100" y="838200"/>
            <a:ext cx="8064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t>Not enough</a:t>
            </a:r>
          </a:p>
          <a:p>
            <a:pPr algn="ctr" eaLnBrk="1" hangingPunct="1"/>
            <a:r>
              <a:rPr lang="en-US" altLang="en-US" sz="3200"/>
              <a:t>moisture</a:t>
            </a:r>
            <a:endParaRPr lang="en-US" altLang="en-US" sz="2400"/>
          </a:p>
        </p:txBody>
      </p:sp>
      <p:sp>
        <p:nvSpPr>
          <p:cNvPr id="113679" name="Rectangle 1"/>
          <p:cNvSpPr>
            <a:spLocks noChangeArrowheads="1"/>
          </p:cNvSpPr>
          <p:nvPr/>
        </p:nvSpPr>
        <p:spPr bwMode="auto">
          <a:xfrm>
            <a:off x="-1054100" y="2708275"/>
            <a:ext cx="80645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A50021"/>
                </a:solidFill>
              </a:rPr>
              <a:t>dry </a:t>
            </a:r>
          </a:p>
          <a:p>
            <a:pPr algn="ctr" eaLnBrk="1" hangingPunct="1"/>
            <a:r>
              <a:rPr lang="en-US" altLang="en-US" sz="3200">
                <a:solidFill>
                  <a:srgbClr val="A50021"/>
                </a:solidFill>
              </a:rPr>
              <a:t>wound bed</a:t>
            </a:r>
          </a:p>
          <a:p>
            <a:pPr algn="ctr" eaLnBrk="1" hangingPunct="1"/>
            <a:endParaRPr lang="en-US" altLang="en-US" sz="2400"/>
          </a:p>
        </p:txBody>
      </p:sp>
      <p:sp>
        <p:nvSpPr>
          <p:cNvPr id="113680" name="Rectangle 1"/>
          <p:cNvSpPr>
            <a:spLocks noChangeArrowheads="1"/>
          </p:cNvSpPr>
          <p:nvPr/>
        </p:nvSpPr>
        <p:spPr bwMode="auto">
          <a:xfrm>
            <a:off x="-1130300" y="4227513"/>
            <a:ext cx="8064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t>painfull</a:t>
            </a:r>
          </a:p>
          <a:p>
            <a:pPr algn="ctr" eaLnBrk="1" hangingPunct="1"/>
            <a:endParaRPr lang="en-US" altLang="en-US" sz="2400"/>
          </a:p>
        </p:txBody>
      </p:sp>
      <p:sp>
        <p:nvSpPr>
          <p:cNvPr id="113681" name="Rectangle 1"/>
          <p:cNvSpPr>
            <a:spLocks noChangeArrowheads="1"/>
          </p:cNvSpPr>
          <p:nvPr/>
        </p:nvSpPr>
        <p:spPr bwMode="auto">
          <a:xfrm>
            <a:off x="-1054100" y="5486400"/>
            <a:ext cx="80645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a:t>slower healing</a:t>
            </a:r>
          </a:p>
          <a:p>
            <a:pPr algn="ctr" eaLnBrk="1" hangingPunct="1"/>
            <a:endParaRPr lang="en-US" altLang="en-US" sz="2400"/>
          </a:p>
        </p:txBody>
      </p:sp>
      <p:sp>
        <p:nvSpPr>
          <p:cNvPr id="3" name="Down Arrow 2"/>
          <p:cNvSpPr/>
          <p:nvPr/>
        </p:nvSpPr>
        <p:spPr>
          <a:xfrm>
            <a:off x="2895600" y="1951038"/>
            <a:ext cx="190500" cy="757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Down Arrow 21"/>
          <p:cNvSpPr/>
          <p:nvPr/>
        </p:nvSpPr>
        <p:spPr>
          <a:xfrm>
            <a:off x="5562600" y="1984375"/>
            <a:ext cx="190500" cy="758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4427538" y="4437063"/>
            <a:ext cx="2665412" cy="14112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Left Arrow 3"/>
          <p:cNvSpPr/>
          <p:nvPr/>
        </p:nvSpPr>
        <p:spPr>
          <a:xfrm>
            <a:off x="1662113" y="4076700"/>
            <a:ext cx="2765425" cy="143986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4692" name="Rectangle 1"/>
          <p:cNvSpPr>
            <a:spLocks noChangeArrowheads="1"/>
          </p:cNvSpPr>
          <p:nvPr/>
        </p:nvSpPr>
        <p:spPr bwMode="auto">
          <a:xfrm>
            <a:off x="395288" y="404813"/>
            <a:ext cx="8064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i="1">
                <a:solidFill>
                  <a:srgbClr val="A50021"/>
                </a:solidFill>
              </a:rPr>
              <a:t>5/ Necrotic tissue or foreign bodies</a:t>
            </a:r>
          </a:p>
          <a:p>
            <a:pPr eaLnBrk="1" hangingPunct="1"/>
            <a:endParaRPr lang="en-US" altLang="en-US" sz="2400"/>
          </a:p>
          <a:p>
            <a:pPr eaLnBrk="1" hangingPunct="1"/>
            <a:endParaRPr lang="en-US" altLang="en-US" sz="2400"/>
          </a:p>
          <a:p>
            <a:pPr eaLnBrk="1" hangingPunct="1"/>
            <a:r>
              <a:rPr lang="en-US" altLang="en-US" sz="2400"/>
              <a:t>Necrotic tissue is dead, devitalized tissue present in the wound bed.</a:t>
            </a:r>
          </a:p>
          <a:p>
            <a:pPr eaLnBrk="1" hangingPunct="1"/>
            <a:endParaRPr lang="en-US" altLang="en-US" sz="2400"/>
          </a:p>
          <a:p>
            <a:pPr eaLnBrk="1" hangingPunct="1"/>
            <a:r>
              <a:rPr lang="en-US" altLang="en-US" sz="2400"/>
              <a:t>Necrotic tissue promotes infection</a:t>
            </a:r>
          </a:p>
          <a:p>
            <a:pPr eaLnBrk="1" hangingPunct="1"/>
            <a:endParaRPr lang="en-US" altLang="en-US" sz="2400"/>
          </a:p>
          <a:p>
            <a:pPr eaLnBrk="1" hangingPunct="1"/>
            <a:r>
              <a:rPr lang="en-US" altLang="en-US" sz="2400"/>
              <a:t>Foreign bodies prolong inflammation</a:t>
            </a:r>
          </a:p>
          <a:p>
            <a:pPr eaLnBrk="1" hangingPunct="1"/>
            <a:endParaRPr lang="en-US" altLang="en-US" sz="2400"/>
          </a:p>
          <a:p>
            <a:pPr eaLnBrk="1" hangingPunct="1"/>
            <a:endParaRPr lang="en-US" altLang="en-US" sz="2400"/>
          </a:p>
          <a:p>
            <a:pPr eaLnBrk="1" hangingPunct="1"/>
            <a:endParaRPr lang="en-US" altLang="en-US" sz="2400"/>
          </a:p>
        </p:txBody>
      </p:sp>
      <p:sp>
        <p:nvSpPr>
          <p:cNvPr id="114693" name="Rectangle 1"/>
          <p:cNvSpPr>
            <a:spLocks noChangeArrowheads="1"/>
          </p:cNvSpPr>
          <p:nvPr/>
        </p:nvSpPr>
        <p:spPr bwMode="auto">
          <a:xfrm>
            <a:off x="1908175" y="4437063"/>
            <a:ext cx="2390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b="1"/>
              <a:t>Necrotic tissue</a:t>
            </a:r>
          </a:p>
          <a:p>
            <a:pPr algn="ctr" eaLnBrk="1" hangingPunct="1"/>
            <a:r>
              <a:rPr lang="en-US" altLang="en-US" sz="1400" b="1"/>
              <a:t>Promotes infection</a:t>
            </a:r>
          </a:p>
        </p:txBody>
      </p:sp>
      <p:sp>
        <p:nvSpPr>
          <p:cNvPr id="114694" name="Rectangle 2"/>
          <p:cNvSpPr>
            <a:spLocks noChangeArrowheads="1"/>
          </p:cNvSpPr>
          <p:nvPr/>
        </p:nvSpPr>
        <p:spPr bwMode="auto">
          <a:xfrm>
            <a:off x="4427538" y="4787900"/>
            <a:ext cx="2387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b="1">
                <a:solidFill>
                  <a:schemeClr val="bg1"/>
                </a:solidFill>
              </a:rPr>
              <a:t>Foreign bodies</a:t>
            </a:r>
          </a:p>
          <a:p>
            <a:pPr algn="ctr" eaLnBrk="1" hangingPunct="1"/>
            <a:r>
              <a:rPr lang="en-US" altLang="en-US" sz="1400" b="1">
                <a:solidFill>
                  <a:schemeClr val="bg1"/>
                </a:solidFill>
              </a:rPr>
              <a:t>Prolong inflammation </a:t>
            </a:r>
          </a:p>
        </p:txBody>
      </p:sp>
      <p:pic>
        <p:nvPicPr>
          <p:cNvPr id="114695"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ChangeArrowheads="1"/>
          </p:cNvSpPr>
          <p:nvPr/>
        </p:nvSpPr>
        <p:spPr bwMode="auto">
          <a:xfrm>
            <a:off x="395288" y="404813"/>
            <a:ext cx="80645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A50021"/>
                </a:solidFill>
              </a:rPr>
              <a:t>6/ infection</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r>
              <a:rPr lang="en-US" altLang="en-US" sz="2400"/>
              <a:t>Wound infection is the invation and multiplication of microorganisms in body tissues.</a:t>
            </a:r>
          </a:p>
          <a:p>
            <a:pPr eaLnBrk="1" hangingPunct="1"/>
            <a:endParaRPr lang="en-US" altLang="en-US" sz="2400"/>
          </a:p>
          <a:p>
            <a:pPr eaLnBrk="1" hangingPunct="1"/>
            <a:r>
              <a:rPr lang="en-US" altLang="en-US" sz="2400"/>
              <a:t>High concentration of microorganisms impair wound healing by competing with body cells for oxygen and energy, and by secreting cytotoxic substances.</a:t>
            </a:r>
          </a:p>
          <a:p>
            <a:pPr eaLnBrk="1" hangingPunct="1"/>
            <a:endParaRPr lang="en-US" altLang="en-US" sz="2400"/>
          </a:p>
          <a:p>
            <a:pPr eaLnBrk="1" hangingPunct="1"/>
            <a:r>
              <a:rPr lang="en-US" altLang="en-US" sz="2400"/>
              <a:t>Infection :</a:t>
            </a:r>
          </a:p>
          <a:p>
            <a:pPr eaLnBrk="1" hangingPunct="1"/>
            <a:endParaRPr lang="en-US" altLang="en-US" sz="2400"/>
          </a:p>
          <a:p>
            <a:pPr eaLnBrk="1" hangingPunct="1"/>
            <a:r>
              <a:rPr lang="en-US" altLang="en-US" sz="2400"/>
              <a:t>Prolongs inflammation</a:t>
            </a:r>
          </a:p>
          <a:p>
            <a:pPr eaLnBrk="1" hangingPunct="1"/>
            <a:r>
              <a:rPr lang="en-US" altLang="en-US" sz="2400"/>
              <a:t>Promotes wound dehiscence</a:t>
            </a:r>
          </a:p>
          <a:p>
            <a:pPr eaLnBrk="1" hangingPunct="1"/>
            <a:r>
              <a:rPr lang="en-US" altLang="en-US" sz="2400"/>
              <a:t>Increase scaring</a:t>
            </a:r>
          </a:p>
          <a:p>
            <a:pPr eaLnBrk="1" hangingPunct="1"/>
            <a:r>
              <a:rPr lang="en-US" altLang="en-US" sz="2400"/>
              <a:t>Slow wound healing</a:t>
            </a:r>
          </a:p>
        </p:txBody>
      </p:sp>
      <p:pic>
        <p:nvPicPr>
          <p:cNvPr id="115715"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395288" y="404813"/>
            <a:ext cx="806450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A50021"/>
                </a:solidFill>
              </a:rPr>
              <a:t>7/ Changes in chronic wounds</a:t>
            </a:r>
            <a:endParaRPr lang="en-US" altLang="en-US" sz="3200" b="1">
              <a:solidFill>
                <a:srgbClr val="A50021"/>
              </a:solidFill>
            </a:endParaRPr>
          </a:p>
          <a:p>
            <a:pPr eaLnBrk="1" hangingPunct="1"/>
            <a:endParaRPr lang="en-US" altLang="en-US" sz="2400"/>
          </a:p>
          <a:p>
            <a:pPr eaLnBrk="1" hangingPunct="1"/>
            <a:r>
              <a:rPr lang="en-US" altLang="en-US" sz="2400"/>
              <a:t>The microenvironments of chronic wounds exhibit several key differences from acute wounds :</a:t>
            </a:r>
          </a:p>
          <a:p>
            <a:pPr eaLnBrk="1" hangingPunct="1"/>
            <a:endParaRPr lang="en-US" altLang="en-US" sz="2400"/>
          </a:p>
          <a:p>
            <a:pPr eaLnBrk="1" hangingPunct="1"/>
            <a:r>
              <a:rPr lang="en-US" altLang="en-US" sz="2400"/>
              <a:t>Senescent cells</a:t>
            </a:r>
          </a:p>
          <a:p>
            <a:pPr eaLnBrk="1" hangingPunct="1"/>
            <a:r>
              <a:rPr lang="en-US" altLang="en-US" sz="2400"/>
              <a:t>High level MMPs</a:t>
            </a:r>
          </a:p>
          <a:p>
            <a:pPr eaLnBrk="1" hangingPunct="1"/>
            <a:r>
              <a:rPr lang="en-US" altLang="en-US" sz="2400"/>
              <a:t>High level inflammatory cytokines</a:t>
            </a:r>
          </a:p>
          <a:p>
            <a:pPr eaLnBrk="1" hangingPunct="1"/>
            <a:r>
              <a:rPr lang="en-US" altLang="en-US" sz="2400"/>
              <a:t>Low level TIMPs</a:t>
            </a:r>
          </a:p>
          <a:p>
            <a:pPr eaLnBrk="1" hangingPunct="1"/>
            <a:r>
              <a:rPr lang="en-US" altLang="en-US" sz="2400"/>
              <a:t>Reduced epithelialization</a:t>
            </a:r>
          </a:p>
          <a:p>
            <a:pPr eaLnBrk="1" hangingPunct="1"/>
            <a:r>
              <a:rPr lang="en-US" altLang="en-US" sz="2400"/>
              <a:t>Greater bioburden</a:t>
            </a:r>
          </a:p>
        </p:txBody>
      </p:sp>
      <p:sp>
        <p:nvSpPr>
          <p:cNvPr id="116739" name="Rectangle 1"/>
          <p:cNvSpPr>
            <a:spLocks noChangeArrowheads="1"/>
          </p:cNvSpPr>
          <p:nvPr/>
        </p:nvSpPr>
        <p:spPr bwMode="auto">
          <a:xfrm>
            <a:off x="6588125" y="4572000"/>
            <a:ext cx="1825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Decrease</a:t>
            </a:r>
          </a:p>
          <a:p>
            <a:pPr eaLnBrk="1" hangingPunct="1"/>
            <a:r>
              <a:rPr lang="en-US" altLang="en-US"/>
              <a:t>TIMPs</a:t>
            </a:r>
          </a:p>
          <a:p>
            <a:pPr eaLnBrk="1" hangingPunct="1"/>
            <a:r>
              <a:rPr lang="en-US" altLang="en-US"/>
              <a:t>epithelialization </a:t>
            </a:r>
            <a:endParaRPr lang="en-US" altLang="en-US" sz="1600"/>
          </a:p>
        </p:txBody>
      </p:sp>
      <p:sp>
        <p:nvSpPr>
          <p:cNvPr id="116740" name="Rectangle 2"/>
          <p:cNvSpPr>
            <a:spLocks noChangeArrowheads="1"/>
          </p:cNvSpPr>
          <p:nvPr/>
        </p:nvSpPr>
        <p:spPr bwMode="auto">
          <a:xfrm>
            <a:off x="6300788" y="3216275"/>
            <a:ext cx="20653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Increase</a:t>
            </a:r>
          </a:p>
          <a:p>
            <a:pPr eaLnBrk="1" hangingPunct="1"/>
            <a:r>
              <a:rPr lang="en-US" altLang="en-US"/>
              <a:t>MMPs</a:t>
            </a:r>
          </a:p>
          <a:p>
            <a:pPr eaLnBrk="1" hangingPunct="1"/>
            <a:r>
              <a:rPr lang="en-US" altLang="en-US"/>
              <a:t>Senescent cells</a:t>
            </a:r>
          </a:p>
          <a:p>
            <a:pPr eaLnBrk="1" hangingPunct="1"/>
            <a:r>
              <a:rPr lang="en-US" altLang="en-US"/>
              <a:t>Wound bioburden </a:t>
            </a:r>
            <a:endParaRPr lang="en-US" altLang="en-US" sz="1400"/>
          </a:p>
        </p:txBody>
      </p:sp>
      <p:sp>
        <p:nvSpPr>
          <p:cNvPr id="4" name="Down Arrow 3"/>
          <p:cNvSpPr/>
          <p:nvPr/>
        </p:nvSpPr>
        <p:spPr>
          <a:xfrm>
            <a:off x="5965825" y="4724400"/>
            <a:ext cx="603250" cy="8350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Up Arrow 4"/>
          <p:cNvSpPr/>
          <p:nvPr/>
        </p:nvSpPr>
        <p:spPr>
          <a:xfrm>
            <a:off x="5651500" y="3386138"/>
            <a:ext cx="628650" cy="97948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ChangeArrowheads="1"/>
          </p:cNvSpPr>
          <p:nvPr/>
        </p:nvSpPr>
        <p:spPr bwMode="auto">
          <a:xfrm>
            <a:off x="546100" y="404813"/>
            <a:ext cx="80645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000">
                <a:solidFill>
                  <a:srgbClr val="A50021"/>
                </a:solidFill>
              </a:rPr>
              <a:t>Wound bed preparation</a:t>
            </a:r>
            <a:endParaRPr lang="en-US" altLang="en-US" sz="4000" b="1">
              <a:solidFill>
                <a:srgbClr val="A50021"/>
              </a:solidFill>
            </a:endParaRPr>
          </a:p>
          <a:p>
            <a:pPr eaLnBrk="1" hangingPunct="1"/>
            <a:endParaRPr lang="en-US" altLang="en-US" sz="2400"/>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800" b="1" i="1"/>
              <a:t>Debridement</a:t>
            </a:r>
          </a:p>
          <a:p>
            <a:pPr eaLnBrk="1" hangingPunct="1"/>
            <a:r>
              <a:rPr lang="en-US" altLang="en-US" sz="2800" b="1" i="1"/>
              <a:t>Bacterial  control</a:t>
            </a:r>
          </a:p>
          <a:p>
            <a:pPr eaLnBrk="1" hangingPunct="1"/>
            <a:r>
              <a:rPr lang="en-US" altLang="en-US" sz="2800" b="1" i="1"/>
              <a:t>Exudate management</a:t>
            </a:r>
          </a:p>
        </p:txBody>
      </p:sp>
      <p:pic>
        <p:nvPicPr>
          <p:cNvPr id="117763"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00175"/>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ChangeArrowheads="1"/>
          </p:cNvSpPr>
          <p:nvPr/>
        </p:nvSpPr>
        <p:spPr bwMode="auto">
          <a:xfrm>
            <a:off x="546100" y="404813"/>
            <a:ext cx="80645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200">
                <a:solidFill>
                  <a:srgbClr val="A50021"/>
                </a:solidFill>
              </a:rPr>
              <a:t>               Methods of debridement </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r>
              <a:rPr lang="en-US" altLang="en-US" sz="3200"/>
              <a:t>Sharp</a:t>
            </a:r>
          </a:p>
          <a:p>
            <a:pPr eaLnBrk="1" hangingPunct="1"/>
            <a:r>
              <a:rPr lang="en-US" altLang="en-US" sz="3200"/>
              <a:t>Autolytic</a:t>
            </a:r>
          </a:p>
          <a:p>
            <a:pPr eaLnBrk="1" hangingPunct="1"/>
            <a:r>
              <a:rPr lang="en-US" altLang="en-US" sz="3200"/>
              <a:t>Enzymatic</a:t>
            </a:r>
          </a:p>
          <a:p>
            <a:pPr eaLnBrk="1" hangingPunct="1"/>
            <a:r>
              <a:rPr lang="en-US" altLang="en-US" sz="3200"/>
              <a:t>Mechanical</a:t>
            </a:r>
          </a:p>
          <a:p>
            <a:pPr eaLnBrk="1" hangingPunct="1"/>
            <a:r>
              <a:rPr lang="en-US" altLang="en-US" sz="3200"/>
              <a:t>Biological</a:t>
            </a:r>
          </a:p>
          <a:p>
            <a:pPr eaLnBrk="1" hangingPunct="1"/>
            <a:r>
              <a:rPr lang="en-US" altLang="en-US" sz="3200"/>
              <a:t>Surgical</a:t>
            </a:r>
          </a:p>
          <a:p>
            <a:pPr eaLnBrk="1" hangingPunct="1"/>
            <a:endParaRPr lang="en-US" altLang="en-US" sz="3200"/>
          </a:p>
        </p:txBody>
      </p:sp>
      <p:pic>
        <p:nvPicPr>
          <p:cNvPr id="118787"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ChangeArrowheads="1"/>
          </p:cNvSpPr>
          <p:nvPr/>
        </p:nvSpPr>
        <p:spPr bwMode="auto">
          <a:xfrm>
            <a:off x="546100" y="404813"/>
            <a:ext cx="80645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200">
                <a:solidFill>
                  <a:srgbClr val="A50021"/>
                </a:solidFill>
              </a:rPr>
              <a:t>                    Sharp debridement</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Sharp debridement involves using forceps, scissors, or a scalpel  to selectively remove devitalized tissue, foreign materials, and debris from a wound bed.</a:t>
            </a:r>
          </a:p>
          <a:p>
            <a:pPr eaLnBrk="1" hangingPunct="1"/>
            <a:endParaRPr lang="en-US" altLang="en-US" sz="2400"/>
          </a:p>
          <a:p>
            <a:pPr eaLnBrk="1" hangingPunct="1"/>
            <a:r>
              <a:rPr lang="en-US" altLang="en-US" sz="2400"/>
              <a:t>Fastest and most aggressive form of debridement  outside of surgery.</a:t>
            </a:r>
          </a:p>
        </p:txBody>
      </p:sp>
      <p:pic>
        <p:nvPicPr>
          <p:cNvPr id="119811"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ChangeArrowheads="1"/>
          </p:cNvSpPr>
          <p:nvPr/>
        </p:nvSpPr>
        <p:spPr bwMode="auto">
          <a:xfrm>
            <a:off x="471488" y="404813"/>
            <a:ext cx="821531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200">
                <a:solidFill>
                  <a:srgbClr val="A50021"/>
                </a:solidFill>
              </a:rPr>
              <a:t>                     Sharp debridement</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b="1" i="1"/>
              <a:t>Types of sharp debridement</a:t>
            </a:r>
          </a:p>
          <a:p>
            <a:pPr eaLnBrk="1" hangingPunct="1"/>
            <a:r>
              <a:rPr lang="en-US" altLang="en-US" sz="2400" b="1" i="1"/>
              <a:t> </a:t>
            </a:r>
          </a:p>
          <a:p>
            <a:pPr eaLnBrk="1" hangingPunct="1"/>
            <a:r>
              <a:rPr lang="en-US" altLang="en-US" sz="2400"/>
              <a:t>Selective sharp debridement</a:t>
            </a:r>
          </a:p>
          <a:p>
            <a:pPr eaLnBrk="1" hangingPunct="1"/>
            <a:r>
              <a:rPr lang="en-US" altLang="en-US" sz="2400"/>
              <a:t>Serial instrumental debridement </a:t>
            </a:r>
          </a:p>
        </p:txBody>
      </p:sp>
      <p:pic>
        <p:nvPicPr>
          <p:cNvPr id="120835"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471488" y="404813"/>
            <a:ext cx="8215312"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200">
                <a:solidFill>
                  <a:srgbClr val="A50021"/>
                </a:solidFill>
              </a:rPr>
              <a:t>                   Autolytic debridement</a:t>
            </a:r>
            <a:endParaRPr lang="en-US" altLang="en-US" sz="3200" b="1">
              <a:solidFill>
                <a:srgbClr val="A50021"/>
              </a:solidFill>
            </a:endParaRPr>
          </a:p>
          <a:p>
            <a:pPr eaLnBrk="1" hangingPunct="1"/>
            <a:endParaRPr lang="en-US" altLang="en-US" sz="2400"/>
          </a:p>
          <a:p>
            <a:pPr eaLnBrk="1" hangingPunct="1"/>
            <a:endParaRPr lang="en-US" altLang="en-US" sz="2400" b="1" i="1"/>
          </a:p>
          <a:p>
            <a:pPr eaLnBrk="1" hangingPunct="1"/>
            <a:r>
              <a:rPr lang="en-US" altLang="en-US" sz="2400" b="1" i="1"/>
              <a:t> </a:t>
            </a:r>
          </a:p>
          <a:p>
            <a:pPr eaLnBrk="1" hangingPunct="1"/>
            <a:r>
              <a:rPr lang="en-US" altLang="en-US" sz="2400"/>
              <a:t>The use of the body,s endogenous enzymes to digest necrotic tissue with a moisture-retentive dressing.</a:t>
            </a:r>
          </a:p>
          <a:p>
            <a:pPr eaLnBrk="1" hangingPunct="1"/>
            <a:endParaRPr lang="en-US" altLang="en-US" sz="2400"/>
          </a:p>
          <a:p>
            <a:pPr eaLnBrk="1" hangingPunct="1"/>
            <a:r>
              <a:rPr lang="en-US" altLang="en-US" sz="2400"/>
              <a:t>Wound fluid trapped beneath the dressing :</a:t>
            </a:r>
          </a:p>
          <a:p>
            <a:pPr eaLnBrk="1" hangingPunct="1"/>
            <a:endParaRPr lang="en-US" altLang="en-US" sz="2400"/>
          </a:p>
          <a:p>
            <a:pPr eaLnBrk="1" hangingPunct="1"/>
            <a:r>
              <a:rPr lang="en-US" altLang="en-US" sz="2400"/>
              <a:t>Softens and liquefies necrotic tissue</a:t>
            </a:r>
          </a:p>
          <a:p>
            <a:pPr eaLnBrk="1" hangingPunct="1"/>
            <a:r>
              <a:rPr lang="en-US" altLang="en-US" sz="2400"/>
              <a:t>Contains growth factors and inflammatory cells</a:t>
            </a:r>
          </a:p>
        </p:txBody>
      </p:sp>
      <p:pic>
        <p:nvPicPr>
          <p:cNvPr id="124931"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609600"/>
            <a:ext cx="8077200" cy="1143000"/>
          </a:xfrm>
        </p:spPr>
        <p:txBody>
          <a:bodyPr/>
          <a:lstStyle/>
          <a:p>
            <a:pPr algn="r" rtl="1" eaLnBrk="1" hangingPunct="1"/>
            <a:r>
              <a:rPr lang="fa-IR" altLang="en-US" sz="3200" b="1" smtClean="0">
                <a:cs typeface="B Nazanin" pitchFamily="2" charset="-78"/>
              </a:rPr>
              <a:t>زخم بستر</a:t>
            </a:r>
            <a:endParaRPr lang="en-US" altLang="en-US" sz="3200" b="1" smtClean="0">
              <a:cs typeface="B Nazanin" pitchFamily="2" charset="-78"/>
            </a:endParaRPr>
          </a:p>
        </p:txBody>
      </p:sp>
      <p:sp>
        <p:nvSpPr>
          <p:cNvPr id="8" name="Slide Number Placeholder 6"/>
          <p:cNvSpPr>
            <a:spLocks noGrp="1"/>
          </p:cNvSpPr>
          <p:nvPr>
            <p:ph type="sldNum" sz="quarter" idx="12"/>
          </p:nvPr>
        </p:nvSpPr>
        <p:spPr/>
        <p:txBody>
          <a:bodyPr/>
          <a:lstStyle/>
          <a:p>
            <a:pPr>
              <a:defRPr/>
            </a:pPr>
            <a:fld id="{148B4CB8-0225-4F20-B3AE-C3573D21A1CD}" type="slidenum">
              <a:rPr lang="ar-SA"/>
              <a:pPr>
                <a:defRPr/>
              </a:pPr>
              <a:t>11</a:t>
            </a:fld>
            <a:endParaRPr lang="en-US">
              <a:cs typeface="Times New Roman" pitchFamily="18" charset="0"/>
            </a:endParaRPr>
          </a:p>
        </p:txBody>
      </p:sp>
      <p:sp>
        <p:nvSpPr>
          <p:cNvPr id="756747" name="Rectangle 11"/>
          <p:cNvSpPr>
            <a:spLocks noChangeArrowheads="1"/>
          </p:cNvSpPr>
          <p:nvPr/>
        </p:nvSpPr>
        <p:spPr bwMode="gray">
          <a:xfrm>
            <a:off x="4257675" y="1452563"/>
            <a:ext cx="4708525" cy="1938337"/>
          </a:xfrm>
          <a:prstGeom prst="rect">
            <a:avLst/>
          </a:prstGeom>
          <a:noFill/>
          <a:ln w="9525" algn="ctr">
            <a:noFill/>
            <a:miter lim="800000"/>
            <a:headEnd/>
            <a:tailEnd/>
          </a:ln>
          <a:effectLst/>
        </p:spPr>
        <p:txBody>
          <a:bodyPr lIns="0" tIns="0" rIns="0" bIns="0">
            <a:spAutoFit/>
          </a:bodyPr>
          <a:lstStyle/>
          <a:p>
            <a:pPr algn="just" rtl="1">
              <a:buFont typeface="Wingdings 2" pitchFamily="18" charset="2"/>
              <a:buNone/>
              <a:defRPr/>
            </a:pPr>
            <a:r>
              <a:rPr lang="fa-IR" dirty="0">
                <a:cs typeface="+mn-cs"/>
              </a:rPr>
              <a:t> </a:t>
            </a:r>
            <a:r>
              <a:rPr lang="fa-IR" dirty="0">
                <a:cs typeface="B Nazanin" pitchFamily="2" charset="-78"/>
              </a:rPr>
              <a:t>زخم بستر یک  زخم مزمن  است که بر اثر فشار به پوست یا بافت زیرین و ایسکمی در این نقاط ایجاد می شود . </a:t>
            </a:r>
          </a:p>
          <a:p>
            <a:pPr algn="just" rtl="1">
              <a:buFont typeface="Wingdings 2" pitchFamily="18" charset="2"/>
              <a:buNone/>
              <a:defRPr/>
            </a:pPr>
            <a:endParaRPr lang="fa-IR" dirty="0">
              <a:cs typeface="B Nazanin" pitchFamily="2" charset="-78"/>
            </a:endParaRPr>
          </a:p>
          <a:p>
            <a:pPr algn="just" rtl="1">
              <a:buFont typeface="Wingdings 2" pitchFamily="18" charset="2"/>
              <a:buNone/>
              <a:defRPr/>
            </a:pPr>
            <a:r>
              <a:rPr lang="fa-IR" dirty="0">
                <a:cs typeface="B Nazanin" pitchFamily="2" charset="-78"/>
              </a:rPr>
              <a:t>معمولاً روی برجستگی های استخوانی شایع است.</a:t>
            </a:r>
          </a:p>
          <a:p>
            <a:pPr algn="just" rtl="1">
              <a:buFont typeface="Wingdings 2" pitchFamily="18" charset="2"/>
              <a:buNone/>
              <a:defRPr/>
            </a:pPr>
            <a:endParaRPr lang="fa-IR" dirty="0">
              <a:cs typeface="B Nazanin" pitchFamily="2" charset="-78"/>
            </a:endParaRPr>
          </a:p>
          <a:p>
            <a:pPr algn="just" rtl="1">
              <a:buFont typeface="Wingdings 2" pitchFamily="18" charset="2"/>
              <a:buNone/>
              <a:defRPr/>
            </a:pPr>
            <a:r>
              <a:rPr lang="fa-IR" dirty="0">
                <a:cs typeface="B Nazanin" pitchFamily="2" charset="-78"/>
              </a:rPr>
              <a:t>تعدادی از عوامل دیگرمثل رطوبت و اصطکاک نیز در ایجاد زخم بستر دخالت دارند</a:t>
            </a:r>
            <a:r>
              <a:rPr lang="fa-IR" dirty="0">
                <a:cs typeface="+mn-cs"/>
              </a:rPr>
              <a:t>. </a:t>
            </a:r>
            <a:endParaRPr lang="en-US" baseline="30000" dirty="0">
              <a:cs typeface="+mn-cs"/>
            </a:endParaRPr>
          </a:p>
        </p:txBody>
      </p:sp>
      <p:pic>
        <p:nvPicPr>
          <p:cNvPr id="756751" name="Picture 15" descr="slide36"/>
          <p:cNvPicPr>
            <a:picLocks noChangeAspect="1" noChangeArrowheads="1"/>
          </p:cNvPicPr>
          <p:nvPr/>
        </p:nvPicPr>
        <p:blipFill>
          <a:blip r:embed="rId3"/>
          <a:srcRect/>
          <a:stretch>
            <a:fillRect/>
          </a:stretch>
        </p:blipFill>
        <p:spPr bwMode="auto">
          <a:xfrm>
            <a:off x="381000" y="3505200"/>
            <a:ext cx="3684588" cy="31083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56751"/>
                                        </p:tgtEl>
                                        <p:attrNameLst>
                                          <p:attrName>style.visibility</p:attrName>
                                        </p:attrNameLst>
                                      </p:cBhvr>
                                      <p:to>
                                        <p:strVal val="visible"/>
                                      </p:to>
                                    </p:set>
                                    <p:animEffect transition="in" filter="checkerboard(across)">
                                      <p:cBhvr>
                                        <p:cTn id="7" dur="500"/>
                                        <p:tgtEl>
                                          <p:spTgt spid="756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756747">
                                            <p:txEl>
                                              <p:pRg st="2" end="2"/>
                                            </p:txEl>
                                          </p:spTgt>
                                        </p:tgtEl>
                                        <p:attrNameLst>
                                          <p:attrName>style.visibility</p:attrName>
                                        </p:attrNameLst>
                                      </p:cBhvr>
                                      <p:to>
                                        <p:strVal val="visible"/>
                                      </p:to>
                                    </p:set>
                                    <p:animEffect transition="in" filter="slide(fromBottom)">
                                      <p:cBhvr>
                                        <p:cTn id="12" dur="500"/>
                                        <p:tgtEl>
                                          <p:spTgt spid="7567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756747">
                                            <p:txEl>
                                              <p:pRg st="4" end="4"/>
                                            </p:txEl>
                                          </p:spTgt>
                                        </p:tgtEl>
                                        <p:attrNameLst>
                                          <p:attrName>style.visibility</p:attrName>
                                        </p:attrNameLst>
                                      </p:cBhvr>
                                      <p:to>
                                        <p:strVal val="visible"/>
                                      </p:to>
                                    </p:set>
                                    <p:animEffect transition="in" filter="slide(fromBottom)">
                                      <p:cBhvr>
                                        <p:cTn id="17" dur="500"/>
                                        <p:tgtEl>
                                          <p:spTgt spid="756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395288" y="404813"/>
            <a:ext cx="8215312" cy="3540125"/>
          </a:xfrm>
          <a:prstGeom prst="rect">
            <a:avLst/>
          </a:prstGeom>
          <a:noFill/>
          <a:ln>
            <a:noFill/>
          </a:ln>
          <a:extLst/>
        </p:spPr>
        <p:txBody>
          <a:bodyPr>
            <a:spAutoFit/>
          </a:bodyPr>
          <a:lstStyle/>
          <a:p>
            <a:pPr eaLnBrk="1" hangingPunct="1">
              <a:defRPr/>
            </a:pPr>
            <a:r>
              <a:rPr lang="en-US" sz="3200" dirty="0">
                <a:solidFill>
                  <a:srgbClr val="A50021"/>
                </a:solidFill>
              </a:rPr>
              <a:t>                    Biologic debridement</a:t>
            </a:r>
            <a:endParaRPr lang="en-US" sz="3200" b="1" dirty="0">
              <a:solidFill>
                <a:srgbClr val="A50021"/>
              </a:solidFill>
            </a:endParaRPr>
          </a:p>
          <a:p>
            <a:pPr eaLnBrk="1" hangingPunct="1">
              <a:defRPr/>
            </a:pPr>
            <a:endParaRPr lang="en-US" sz="2400" b="1" i="1" dirty="0">
              <a:solidFill>
                <a:srgbClr val="FFC000"/>
              </a:solidFill>
            </a:endParaRPr>
          </a:p>
          <a:p>
            <a:pPr eaLnBrk="1" hangingPunct="1">
              <a:defRPr/>
            </a:pPr>
            <a:r>
              <a:rPr lang="en-US" sz="2400" b="1" i="1" dirty="0"/>
              <a:t> </a:t>
            </a:r>
          </a:p>
          <a:p>
            <a:pPr eaLnBrk="1" hangingPunct="1">
              <a:defRPr/>
            </a:pPr>
            <a:r>
              <a:rPr lang="en-US" sz="2400" dirty="0">
                <a:solidFill>
                  <a:srgbClr val="FFC000"/>
                </a:solidFill>
              </a:rPr>
              <a:t>Debridement using live maggots</a:t>
            </a:r>
          </a:p>
          <a:p>
            <a:pPr eaLnBrk="1" hangingPunct="1">
              <a:defRPr/>
            </a:pPr>
            <a:endParaRPr lang="en-US" sz="2400" dirty="0"/>
          </a:p>
          <a:p>
            <a:pPr marL="342900" indent="-342900" eaLnBrk="1" hangingPunct="1">
              <a:buFont typeface="Wingdings" pitchFamily="2" charset="2"/>
              <a:buChar char="§"/>
              <a:defRPr/>
            </a:pPr>
            <a:r>
              <a:rPr lang="en-US" sz="2400" dirty="0"/>
              <a:t>Larvae release enzymes that degrade / liquefy necrotic tissue</a:t>
            </a:r>
          </a:p>
          <a:p>
            <a:pPr marL="342900" indent="-342900" eaLnBrk="1" hangingPunct="1">
              <a:buFont typeface="Wingdings" pitchFamily="2" charset="2"/>
              <a:buChar char="§"/>
              <a:defRPr/>
            </a:pPr>
            <a:r>
              <a:rPr lang="en-US" sz="2400" dirty="0"/>
              <a:t>Larvae ingest necrotic tissue and bacteria </a:t>
            </a:r>
          </a:p>
          <a:p>
            <a:pPr marL="342900" indent="-342900" eaLnBrk="1" hangingPunct="1">
              <a:buFont typeface="Wingdings" pitchFamily="2" charset="2"/>
              <a:buChar char="§"/>
              <a:defRPr/>
            </a:pPr>
            <a:r>
              <a:rPr lang="en-US" sz="2400" dirty="0"/>
              <a:t>Contraindications: psychological stress and pain</a:t>
            </a:r>
          </a:p>
        </p:txBody>
      </p:sp>
      <p:pic>
        <p:nvPicPr>
          <p:cNvPr id="125955"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471488" y="404813"/>
            <a:ext cx="8215312" cy="4278312"/>
          </a:xfrm>
          <a:prstGeom prst="rect">
            <a:avLst/>
          </a:prstGeom>
          <a:noFill/>
          <a:ln>
            <a:noFill/>
          </a:ln>
          <a:extLst/>
        </p:spPr>
        <p:txBody>
          <a:bodyPr>
            <a:spAutoFit/>
          </a:bodyPr>
          <a:lstStyle/>
          <a:p>
            <a:pPr eaLnBrk="1" hangingPunct="1">
              <a:defRPr/>
            </a:pPr>
            <a:r>
              <a:rPr lang="en-US" sz="3200" dirty="0">
                <a:solidFill>
                  <a:srgbClr val="A50021"/>
                </a:solidFill>
              </a:rPr>
              <a:t>                     Surgical debridement</a:t>
            </a:r>
            <a:endParaRPr lang="en-US" sz="3200" b="1" dirty="0">
              <a:solidFill>
                <a:srgbClr val="A50021"/>
              </a:solidFill>
            </a:endParaRPr>
          </a:p>
          <a:p>
            <a:pPr eaLnBrk="1" hangingPunct="1">
              <a:defRPr/>
            </a:pPr>
            <a:endParaRPr lang="en-US" sz="2400" b="1" i="1" dirty="0"/>
          </a:p>
          <a:p>
            <a:pPr eaLnBrk="1" hangingPunct="1">
              <a:defRPr/>
            </a:pPr>
            <a:r>
              <a:rPr lang="en-US" sz="2400" b="1" i="1" dirty="0"/>
              <a:t> </a:t>
            </a:r>
          </a:p>
          <a:p>
            <a:pPr eaLnBrk="1" hangingPunct="1">
              <a:defRPr/>
            </a:pPr>
            <a:endParaRPr lang="en-US" sz="2400" b="1" i="1" dirty="0"/>
          </a:p>
          <a:p>
            <a:pPr eaLnBrk="1" hangingPunct="1">
              <a:defRPr/>
            </a:pPr>
            <a:r>
              <a:rPr lang="en-US" sz="2400" dirty="0">
                <a:solidFill>
                  <a:srgbClr val="FFC000"/>
                </a:solidFill>
              </a:rPr>
              <a:t>Refers to the use of scalpels, scissors, or lasers in a sterile environment by a physician to remove nonviable tissue from the wound</a:t>
            </a:r>
          </a:p>
          <a:p>
            <a:pPr eaLnBrk="1" hangingPunct="1">
              <a:defRPr/>
            </a:pPr>
            <a:endParaRPr lang="en-US" sz="2400" dirty="0">
              <a:solidFill>
                <a:srgbClr val="FFC000"/>
              </a:solidFill>
            </a:endParaRPr>
          </a:p>
          <a:p>
            <a:pPr marL="342900" indent="-342900" eaLnBrk="1" hangingPunct="1">
              <a:buFont typeface="Wingdings" pitchFamily="2" charset="2"/>
              <a:buChar char="§"/>
              <a:defRPr/>
            </a:pPr>
            <a:r>
              <a:rPr lang="en-US" sz="2400" dirty="0"/>
              <a:t>Reduced risk of infection</a:t>
            </a:r>
          </a:p>
          <a:p>
            <a:pPr marL="342900" indent="-342900" eaLnBrk="1" hangingPunct="1">
              <a:buFont typeface="Wingdings" pitchFamily="2" charset="2"/>
              <a:buChar char="§"/>
              <a:defRPr/>
            </a:pPr>
            <a:r>
              <a:rPr lang="en-US" sz="2400" dirty="0"/>
              <a:t>Allows for extensive exploration</a:t>
            </a:r>
          </a:p>
          <a:p>
            <a:pPr marL="342900" indent="-342900" eaLnBrk="1" hangingPunct="1">
              <a:buFont typeface="Wingdings" pitchFamily="2" charset="2"/>
              <a:buChar char="§"/>
              <a:defRPr/>
            </a:pPr>
            <a:r>
              <a:rPr lang="en-US" sz="2400" dirty="0"/>
              <a:t>Can be stressful and costly</a:t>
            </a:r>
          </a:p>
        </p:txBody>
      </p:sp>
      <p:pic>
        <p:nvPicPr>
          <p:cNvPr id="126979"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ChangeArrowheads="1"/>
          </p:cNvSpPr>
          <p:nvPr/>
        </p:nvSpPr>
        <p:spPr bwMode="auto">
          <a:xfrm>
            <a:off x="395288" y="404813"/>
            <a:ext cx="8215312" cy="6494462"/>
          </a:xfrm>
          <a:prstGeom prst="rect">
            <a:avLst/>
          </a:prstGeom>
          <a:noFill/>
          <a:ln>
            <a:noFill/>
          </a:ln>
          <a:extLst/>
        </p:spPr>
        <p:txBody>
          <a:bodyPr>
            <a:spAutoFit/>
          </a:bodyPr>
          <a:lstStyle/>
          <a:p>
            <a:pPr eaLnBrk="1" hangingPunct="1">
              <a:defRPr/>
            </a:pPr>
            <a:r>
              <a:rPr lang="en-US" sz="3200" dirty="0">
                <a:solidFill>
                  <a:srgbClr val="A50021"/>
                </a:solidFill>
              </a:rPr>
              <a:t>                Mechanical debridement</a:t>
            </a:r>
            <a:endParaRPr lang="en-US" sz="3200" b="1" dirty="0">
              <a:solidFill>
                <a:srgbClr val="A50021"/>
              </a:solidFill>
            </a:endParaRPr>
          </a:p>
          <a:p>
            <a:pPr eaLnBrk="1" hangingPunct="1">
              <a:defRPr/>
            </a:pPr>
            <a:endParaRPr lang="en-US" sz="2400" b="1" i="1" dirty="0">
              <a:solidFill>
                <a:srgbClr val="FFC000"/>
              </a:solidFill>
            </a:endParaRPr>
          </a:p>
          <a:p>
            <a:pPr eaLnBrk="1" hangingPunct="1">
              <a:defRPr/>
            </a:pPr>
            <a:endParaRPr lang="en-US" sz="2400" b="1" i="1" dirty="0"/>
          </a:p>
          <a:p>
            <a:pPr eaLnBrk="1" hangingPunct="1">
              <a:defRPr/>
            </a:pPr>
            <a:r>
              <a:rPr lang="en-US" sz="2400" b="1" i="1" dirty="0"/>
              <a:t> </a:t>
            </a:r>
          </a:p>
          <a:p>
            <a:pPr eaLnBrk="1" hangingPunct="1">
              <a:defRPr/>
            </a:pPr>
            <a:r>
              <a:rPr lang="en-US" sz="2400" dirty="0">
                <a:solidFill>
                  <a:srgbClr val="FFC000"/>
                </a:solidFill>
              </a:rPr>
              <a:t>Use of force to remove devitalized tissue, foreign material, and debris.</a:t>
            </a:r>
          </a:p>
          <a:p>
            <a:pPr eaLnBrk="1" hangingPunct="1">
              <a:defRPr/>
            </a:pPr>
            <a:r>
              <a:rPr lang="en-US" sz="2400" dirty="0">
                <a:solidFill>
                  <a:srgbClr val="FFC000"/>
                </a:solidFill>
              </a:rPr>
              <a:t>Nonselective debridement</a:t>
            </a:r>
          </a:p>
          <a:p>
            <a:pPr eaLnBrk="1" hangingPunct="1">
              <a:defRPr/>
            </a:pPr>
            <a:endParaRPr lang="en-US" sz="2400" dirty="0"/>
          </a:p>
          <a:p>
            <a:pPr marL="342900" indent="-342900" eaLnBrk="1" hangingPunct="1">
              <a:buFont typeface="Wingdings" pitchFamily="2" charset="2"/>
              <a:buChar char="ü"/>
              <a:defRPr/>
            </a:pPr>
            <a:r>
              <a:rPr lang="en-US" sz="2400" dirty="0"/>
              <a:t>Wet-to-dry dressings</a:t>
            </a:r>
          </a:p>
          <a:p>
            <a:pPr marL="342900" indent="-342900" eaLnBrk="1" hangingPunct="1">
              <a:buFont typeface="Wingdings" pitchFamily="2" charset="2"/>
              <a:buChar char="ü"/>
              <a:defRPr/>
            </a:pPr>
            <a:r>
              <a:rPr lang="en-US" sz="2400" dirty="0"/>
              <a:t>Scrubbing</a:t>
            </a:r>
          </a:p>
          <a:p>
            <a:pPr marL="342900" indent="-342900" eaLnBrk="1" hangingPunct="1">
              <a:buFont typeface="Wingdings" pitchFamily="2" charset="2"/>
              <a:buChar char="ü"/>
              <a:defRPr/>
            </a:pPr>
            <a:r>
              <a:rPr lang="en-US" sz="2400" dirty="0"/>
              <a:t>Wound cleansing</a:t>
            </a:r>
          </a:p>
          <a:p>
            <a:pPr marL="342900" indent="-342900" eaLnBrk="1" hangingPunct="1">
              <a:buFont typeface="Wingdings" pitchFamily="2" charset="2"/>
              <a:buChar char="ü"/>
              <a:defRPr/>
            </a:pPr>
            <a:r>
              <a:rPr lang="en-US" sz="2400" dirty="0"/>
              <a:t>Wound irrigation</a:t>
            </a:r>
          </a:p>
          <a:p>
            <a:pPr marL="342900" indent="-342900" eaLnBrk="1" hangingPunct="1">
              <a:buFont typeface="Wingdings" pitchFamily="2" charset="2"/>
              <a:buChar char="ü"/>
              <a:defRPr/>
            </a:pPr>
            <a:r>
              <a:rPr lang="en-US" sz="2400" dirty="0"/>
              <a:t>Whirlpool</a:t>
            </a:r>
          </a:p>
          <a:p>
            <a:pPr marL="342900" indent="-342900" eaLnBrk="1" hangingPunct="1">
              <a:buFont typeface="Wingdings" pitchFamily="2" charset="2"/>
              <a:buChar char="ü"/>
              <a:defRPr/>
            </a:pPr>
            <a:r>
              <a:rPr lang="en-US" sz="2400" dirty="0"/>
              <a:t>Pulsatile lavage</a:t>
            </a:r>
          </a:p>
          <a:p>
            <a:pPr marL="342900" indent="-342900" eaLnBrk="1" hangingPunct="1">
              <a:buFont typeface="Wingdings" pitchFamily="2" charset="2"/>
              <a:buChar char="ü"/>
              <a:defRPr/>
            </a:pPr>
            <a:r>
              <a:rPr lang="en-US" sz="2400" dirty="0"/>
              <a:t>Negative Pressure Wound Therapy (NPWT)</a:t>
            </a:r>
          </a:p>
          <a:p>
            <a:pPr eaLnBrk="1" hangingPunct="1">
              <a:defRPr/>
            </a:pPr>
            <a:endParaRPr lang="en-US" sz="2400" dirty="0"/>
          </a:p>
          <a:p>
            <a:pPr eaLnBrk="1" hangingPunct="1">
              <a:defRPr/>
            </a:pPr>
            <a:endParaRPr lang="en-US" sz="2400" dirty="0"/>
          </a:p>
        </p:txBody>
      </p:sp>
      <p:pic>
        <p:nvPicPr>
          <p:cNvPr id="128003"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4800">
                <a:solidFill>
                  <a:srgbClr val="A50021"/>
                </a:solidFill>
              </a:rPr>
              <a:t>NCPAP</a:t>
            </a:r>
          </a:p>
        </p:txBody>
      </p:sp>
      <p:sp>
        <p:nvSpPr>
          <p:cNvPr id="129027" name="Rectangle 2"/>
          <p:cNvSpPr>
            <a:spLocks noChangeArrowheads="1"/>
          </p:cNvSpPr>
          <p:nvPr/>
        </p:nvSpPr>
        <p:spPr bwMode="auto">
          <a:xfrm>
            <a:off x="533400" y="1219200"/>
            <a:ext cx="81534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a:p>
            <a:pPr eaLnBrk="1" hangingPunct="1"/>
            <a:r>
              <a:rPr lang="en-US" altLang="en-US" b="1"/>
              <a:t>• Irritation of nasal lining, recurrent sinus infections</a:t>
            </a:r>
          </a:p>
          <a:p>
            <a:pPr eaLnBrk="1" hangingPunct="1"/>
            <a:r>
              <a:rPr lang="en-US" altLang="en-US" b="1"/>
              <a:t>• Nasal septum deviation, leading to obstruction of nasal passages</a:t>
            </a:r>
          </a:p>
          <a:p>
            <a:pPr eaLnBrk="1" hangingPunct="1"/>
            <a:r>
              <a:rPr lang="en-US" altLang="en-US" b="1"/>
              <a:t>• Nasal cartilage necrosis leading to nasal collapse or stenosis</a:t>
            </a:r>
          </a:p>
          <a:p>
            <a:pPr eaLnBrk="1" hangingPunct="1"/>
            <a:r>
              <a:rPr lang="en-US" altLang="en-US" b="1"/>
              <a:t>• Abrasion</a:t>
            </a:r>
            <a:r>
              <a:rPr lang="en-US" altLang="en-US"/>
              <a:t> </a:t>
            </a:r>
            <a:r>
              <a:rPr lang="en-US" altLang="en-US" b="1"/>
              <a:t>of the cartilage may alter shape of the nose</a:t>
            </a:r>
          </a:p>
          <a:p>
            <a:pPr eaLnBrk="1" hangingPunct="1"/>
            <a:endParaRPr lang="en-US" altLang="en-US" b="1"/>
          </a:p>
          <a:p>
            <a:pPr eaLnBrk="1" hangingPunct="1"/>
            <a:endParaRPr lang="en-US" altLang="en-US" b="1"/>
          </a:p>
          <a:p>
            <a:pPr eaLnBrk="1" hangingPunct="1">
              <a:buFontTx/>
              <a:buChar char="•"/>
            </a:pPr>
            <a:r>
              <a:rPr lang="en-US" altLang="en-US" b="1"/>
              <a:t> Devices that can cause injury to nasal area, cheeks and forehead</a:t>
            </a:r>
          </a:p>
          <a:p>
            <a:pPr eaLnBrk="1" hangingPunct="1"/>
            <a:endParaRPr lang="en-US" altLang="en-US" b="1"/>
          </a:p>
        </p:txBody>
      </p:sp>
      <p:pic>
        <p:nvPicPr>
          <p:cNvPr id="129028" name="Picture 4" descr="pu ne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949700"/>
            <a:ext cx="3068638" cy="22987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9029" name="Picture 5" descr="pu ne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962400"/>
            <a:ext cx="3048000" cy="2286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9144000" cy="685800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pic>
        <p:nvPicPr>
          <p:cNvPr id="1300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15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304800"/>
            <a:ext cx="7772400" cy="1143000"/>
          </a:xfrm>
        </p:spPr>
        <p:txBody>
          <a:bodyPr/>
          <a:lstStyle/>
          <a:p>
            <a:pPr eaLnBrk="1" hangingPunct="1"/>
            <a:r>
              <a:rPr lang="en-US" altLang="en-US" sz="3600" smtClean="0">
                <a:solidFill>
                  <a:srgbClr val="A50021"/>
                </a:solidFill>
              </a:rPr>
              <a:t>PU Prevention Recommendations</a:t>
            </a:r>
          </a:p>
        </p:txBody>
      </p:sp>
      <p:sp>
        <p:nvSpPr>
          <p:cNvPr id="36867" name="Rectangle 3"/>
          <p:cNvSpPr>
            <a:spLocks noGrp="1" noChangeArrowheads="1"/>
          </p:cNvSpPr>
          <p:nvPr>
            <p:ph type="body" sz="half" idx="4294967295"/>
          </p:nvPr>
        </p:nvSpPr>
        <p:spPr>
          <a:xfrm>
            <a:off x="1219200" y="2133600"/>
            <a:ext cx="7924800" cy="4114800"/>
          </a:xfrm>
        </p:spPr>
        <p:txBody>
          <a:bodyPr/>
          <a:lstStyle/>
          <a:p>
            <a:pPr eaLnBrk="1" hangingPunct="1"/>
            <a:r>
              <a:rPr lang="en-US" altLang="en-US" sz="2400" smtClean="0"/>
              <a:t>Risk assessment</a:t>
            </a:r>
          </a:p>
          <a:p>
            <a:pPr eaLnBrk="1" hangingPunct="1"/>
            <a:r>
              <a:rPr lang="en-US" altLang="en-US" sz="2400" smtClean="0"/>
              <a:t>Skin assessment</a:t>
            </a:r>
          </a:p>
          <a:p>
            <a:pPr eaLnBrk="1" hangingPunct="1"/>
            <a:r>
              <a:rPr lang="en-US" altLang="en-US" sz="2400" smtClean="0"/>
              <a:t>Minimize pressure </a:t>
            </a:r>
          </a:p>
          <a:p>
            <a:pPr eaLnBrk="1" hangingPunct="1"/>
            <a:r>
              <a:rPr lang="en-US" altLang="en-US" sz="2400" smtClean="0"/>
              <a:t>Minimize friction and shear</a:t>
            </a:r>
          </a:p>
          <a:p>
            <a:pPr eaLnBrk="1" hangingPunct="1"/>
            <a:r>
              <a:rPr lang="en-US" altLang="en-US" sz="2400" smtClean="0"/>
              <a:t>Manage incontinence/moisture</a:t>
            </a:r>
          </a:p>
          <a:p>
            <a:pPr eaLnBrk="1" hangingPunct="1"/>
            <a:r>
              <a:rPr lang="en-US" altLang="en-US" sz="2400" smtClean="0"/>
              <a:t>Assessment and management of pain</a:t>
            </a:r>
          </a:p>
          <a:p>
            <a:pPr eaLnBrk="1" hangingPunct="1"/>
            <a:r>
              <a:rPr lang="en-US" altLang="en-US" sz="2400" smtClean="0"/>
              <a:t>Manage of nutrition and hydration needs</a:t>
            </a:r>
          </a:p>
          <a:p>
            <a:pPr eaLnBrk="1" hangingPunct="1"/>
            <a:r>
              <a:rPr lang="en-US" altLang="en-US" sz="2400" smtClean="0"/>
              <a:t>Provide patient and family members education</a:t>
            </a:r>
          </a:p>
          <a:p>
            <a:pPr eaLnBrk="1" hangingPunct="1"/>
            <a:endParaRPr lang="en-US" altLang="en-US" sz="2400" smtClean="0"/>
          </a:p>
        </p:txBody>
      </p:sp>
      <p:pic>
        <p:nvPicPr>
          <p:cNvPr id="131076" name="Picture 5" descr="G:\animations\objects\baby\baby_girl_standing_in_a_h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1762125"/>
            <a:ext cx="27813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2000"/>
                                        <p:tgtEl>
                                          <p:spTgt spid="307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67"/>
                                        </p:tgtEl>
                                        <p:attrNameLst>
                                          <p:attrName>style.visibility</p:attrName>
                                        </p:attrNameLst>
                                      </p:cBhvr>
                                      <p:to>
                                        <p:strVal val="visible"/>
                                      </p:to>
                                    </p:set>
                                    <p:animEffect transition="in" filter="fade">
                                      <p:cBhvr>
                                        <p:cTn id="10"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686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gelati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76400"/>
            <a:ext cx="5715000" cy="31432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609600" y="1317625"/>
            <a:ext cx="800100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000"/>
              <a:t>Sterile water and normal saline are the most commonly recommended cleansing agents for pediatric wounds,with sterile water being preferred for neonates </a:t>
            </a:r>
          </a:p>
          <a:p>
            <a:pPr algn="ctr" eaLnBrk="1" hangingPunct="1"/>
            <a:endParaRPr lang="en-US" altLang="en-US" sz="2000"/>
          </a:p>
          <a:p>
            <a:pPr algn="ctr" eaLnBrk="1" hangingPunct="1"/>
            <a:r>
              <a:rPr lang="en-US" altLang="en-US" sz="2000"/>
              <a:t>These cleansers should be warmed to body temperature for neonates, and normal saline should be diluted 1:1 with sterile water.Use of a 20-mL syringe with a blunt needle or a polytetrafluoroethylene(Teflon) catheter is recommended to gently flush away wound exudate</a:t>
            </a:r>
          </a:p>
          <a:p>
            <a:pPr algn="ctr" eaLnBrk="1" hangingPunct="1"/>
            <a:endParaRPr lang="en-US" altLang="en-US" sz="2000" b="1"/>
          </a:p>
          <a:p>
            <a:pPr algn="ctr" eaLnBrk="1" hangingPunct="1"/>
            <a:endParaRPr lang="en-US" altLang="en-US" sz="2000" b="1"/>
          </a:p>
          <a:p>
            <a:pPr algn="ctr" eaLnBrk="1" hangingPunct="1"/>
            <a:r>
              <a:rPr lang="en-US" altLang="en-US" sz="2800" b="1">
                <a:solidFill>
                  <a:srgbClr val="A50021"/>
                </a:solidFill>
              </a:rPr>
              <a:t>Type of dressing</a:t>
            </a:r>
          </a:p>
          <a:p>
            <a:pPr algn="ctr" eaLnBrk="1" hangingPunct="1"/>
            <a:r>
              <a:rPr lang="en-US" altLang="en-US" sz="2400" b="1"/>
              <a:t> </a:t>
            </a:r>
          </a:p>
          <a:p>
            <a:pPr algn="ctr" eaLnBrk="1" hangingPunct="1"/>
            <a:r>
              <a:rPr lang="en-US" altLang="en-US" b="1"/>
              <a:t> ( foam, hydrocolloid, transparent films, Hydrogel, silicone )</a:t>
            </a:r>
          </a:p>
          <a:p>
            <a:pPr algn="ctr" eaLnBrk="1" hangingPunct="1"/>
            <a:endParaRPr lang="en-US" altLang="en-US"/>
          </a:p>
        </p:txBody>
      </p:sp>
      <p:sp>
        <p:nvSpPr>
          <p:cNvPr id="133123" name="Rectangle 3"/>
          <p:cNvSpPr>
            <a:spLocks noChangeArrowheads="1"/>
          </p:cNvSpPr>
          <p:nvPr/>
        </p:nvSpPr>
        <p:spPr bwMode="auto">
          <a:xfrm>
            <a:off x="2392363" y="284163"/>
            <a:ext cx="42719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a:solidFill>
                  <a:srgbClr val="A50021"/>
                </a:solidFill>
              </a:rPr>
              <a:t>WOUND CLEANSING</a:t>
            </a:r>
          </a:p>
        </p:txBody>
      </p:sp>
    </p:spTree>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79388" y="260350"/>
          <a:ext cx="8748712" cy="633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solidFill>
            <a:srgbClr val="FFFF00"/>
          </a:solidFill>
          <a:effectLst>
            <a:prstShdw prst="shdw17" dist="40161" dir="4293903">
              <a:srgbClr val="F12E1F"/>
            </a:prstShdw>
          </a:effectLst>
        </p:spPr>
        <p:txBody>
          <a:bodyPr rtlCol="0">
            <a:normAutofit fontScale="90000"/>
          </a:bodyPr>
          <a:lstStyle/>
          <a:p>
            <a:pPr eaLnBrk="1" fontAlgn="auto" hangingPunct="1">
              <a:spcAft>
                <a:spcPts val="0"/>
              </a:spcAft>
              <a:defRPr/>
            </a:pPr>
            <a:r>
              <a:rPr lang="en-US" sz="3600" i="1" smtClean="0"/>
              <a:t>Selecting the correct dressing as the wound changes</a:t>
            </a:r>
          </a:p>
        </p:txBody>
      </p:sp>
      <p:sp>
        <p:nvSpPr>
          <p:cNvPr id="134147" name="Rectangle 3" descr="Brown marble"/>
          <p:cNvSpPr>
            <a:spLocks noGrp="1" noChangeArrowheads="1"/>
          </p:cNvSpPr>
          <p:nvPr>
            <p:ph idx="1"/>
          </p:nvPr>
        </p:nvSpPr>
        <p:spPr>
          <a:xfrm>
            <a:off x="6443663" y="1771650"/>
            <a:ext cx="2520950" cy="936625"/>
          </a:xfrm>
          <a:prstGeom prst="ellipse">
            <a:avLst/>
          </a:prstGeom>
          <a:blipFill dpi="0" rotWithShape="1">
            <a:blip r:embed="rId3"/>
            <a:srcRect/>
            <a:tile tx="0" ty="0" sx="100000" sy="100000" flip="none" algn="tl"/>
          </a:blipFill>
          <a:ln>
            <a:solidFill>
              <a:schemeClr val="tx1"/>
            </a:solidFill>
            <a:round/>
            <a:headEnd/>
            <a:tailEnd/>
          </a:ln>
        </p:spPr>
        <p:txBody>
          <a:bodyPr/>
          <a:lstStyle/>
          <a:p>
            <a:pPr eaLnBrk="1" hangingPunct="1"/>
            <a:endParaRPr lang="fa-IR" altLang="en-US" smtClean="0"/>
          </a:p>
        </p:txBody>
      </p:sp>
      <p:sp>
        <p:nvSpPr>
          <p:cNvPr id="134148" name="Oval 4" descr="Purple mesh"/>
          <p:cNvSpPr>
            <a:spLocks noChangeArrowheads="1"/>
          </p:cNvSpPr>
          <p:nvPr/>
        </p:nvSpPr>
        <p:spPr bwMode="auto">
          <a:xfrm>
            <a:off x="3348038" y="1700213"/>
            <a:ext cx="2447925" cy="1008062"/>
          </a:xfrm>
          <a:prstGeom prst="ellipse">
            <a:avLst/>
          </a:prstGeom>
          <a:blipFill dpi="0" rotWithShape="1">
            <a:blip r:embed="rId4"/>
            <a:srcRect/>
            <a:tile tx="0" ty="0" sx="100000" sy="100000" flip="none" algn="tl"/>
          </a:blipFill>
          <a:ln w="9525">
            <a:solidFill>
              <a:schemeClr val="tx1"/>
            </a:solidFill>
            <a:round/>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sp>
        <p:nvSpPr>
          <p:cNvPr id="134149" name="Oval 5" descr="Green marble"/>
          <p:cNvSpPr>
            <a:spLocks noChangeArrowheads="1"/>
          </p:cNvSpPr>
          <p:nvPr/>
        </p:nvSpPr>
        <p:spPr bwMode="auto">
          <a:xfrm>
            <a:off x="179388" y="1628775"/>
            <a:ext cx="2305050" cy="1079500"/>
          </a:xfrm>
          <a:prstGeom prst="ellipse">
            <a:avLst/>
          </a:prstGeom>
          <a:blipFill dpi="0" rotWithShape="1">
            <a:blip r:embed="rId5"/>
            <a:srcRect/>
            <a:tile tx="0" ty="0" sx="100000" sy="100000" flip="none" algn="tl"/>
          </a:blipFill>
          <a:ln w="9525">
            <a:solidFill>
              <a:schemeClr val="tx1"/>
            </a:solidFill>
            <a:round/>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sz="2000">
                <a:solidFill>
                  <a:srgbClr val="FFFF00"/>
                </a:solidFill>
              </a:rPr>
              <a:t>Wound condition</a:t>
            </a:r>
          </a:p>
        </p:txBody>
      </p:sp>
      <p:sp>
        <p:nvSpPr>
          <p:cNvPr id="134150" name="Text Box 6"/>
          <p:cNvSpPr txBox="1">
            <a:spLocks noChangeArrowheads="1"/>
          </p:cNvSpPr>
          <p:nvPr/>
        </p:nvSpPr>
        <p:spPr bwMode="auto">
          <a:xfrm>
            <a:off x="3995738" y="1773238"/>
            <a:ext cx="120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spcBef>
                <a:spcPct val="50000"/>
              </a:spcBef>
            </a:pPr>
            <a:r>
              <a:rPr lang="en-US" altLang="en-US" sz="2000">
                <a:solidFill>
                  <a:srgbClr val="FFFF00"/>
                </a:solidFill>
              </a:rPr>
              <a:t>Product selected</a:t>
            </a:r>
          </a:p>
        </p:txBody>
      </p:sp>
      <p:sp>
        <p:nvSpPr>
          <p:cNvPr id="134151" name="Text Box 7"/>
          <p:cNvSpPr txBox="1">
            <a:spLocks noChangeArrowheads="1"/>
          </p:cNvSpPr>
          <p:nvPr/>
        </p:nvSpPr>
        <p:spPr bwMode="auto">
          <a:xfrm>
            <a:off x="7092950" y="1916113"/>
            <a:ext cx="935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spcBef>
                <a:spcPct val="50000"/>
              </a:spcBef>
            </a:pPr>
            <a:r>
              <a:rPr lang="en-US" altLang="en-US" sz="2800">
                <a:solidFill>
                  <a:srgbClr val="FFFF00"/>
                </a:solidFill>
              </a:rPr>
              <a:t>why</a:t>
            </a:r>
          </a:p>
        </p:txBody>
      </p:sp>
      <p:sp>
        <p:nvSpPr>
          <p:cNvPr id="134152" name="Rectangle 8"/>
          <p:cNvSpPr>
            <a:spLocks noChangeArrowheads="1"/>
          </p:cNvSpPr>
          <p:nvPr/>
        </p:nvSpPr>
        <p:spPr bwMode="auto">
          <a:xfrm>
            <a:off x="179388" y="4437063"/>
            <a:ext cx="2160587" cy="7207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b="1"/>
              <a:t>Moist red</a:t>
            </a:r>
          </a:p>
        </p:txBody>
      </p:sp>
      <p:sp>
        <p:nvSpPr>
          <p:cNvPr id="134153" name="Rectangle 9"/>
          <p:cNvSpPr>
            <a:spLocks noChangeArrowheads="1"/>
          </p:cNvSpPr>
          <p:nvPr/>
        </p:nvSpPr>
        <p:spPr bwMode="auto">
          <a:xfrm>
            <a:off x="179388" y="5445125"/>
            <a:ext cx="2160587" cy="720725"/>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b="1"/>
              <a:t>Pink/red</a:t>
            </a:r>
          </a:p>
        </p:txBody>
      </p:sp>
      <p:sp>
        <p:nvSpPr>
          <p:cNvPr id="134154" name="Rectangle 10"/>
          <p:cNvSpPr>
            <a:spLocks noChangeArrowheads="1"/>
          </p:cNvSpPr>
          <p:nvPr/>
        </p:nvSpPr>
        <p:spPr bwMode="auto">
          <a:xfrm>
            <a:off x="179388" y="3573463"/>
            <a:ext cx="2160587" cy="72072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b="1">
                <a:solidFill>
                  <a:srgbClr val="FF0000"/>
                </a:solidFill>
              </a:rPr>
              <a:t>Exuding yellow</a:t>
            </a:r>
          </a:p>
        </p:txBody>
      </p:sp>
      <p:sp>
        <p:nvSpPr>
          <p:cNvPr id="134155" name="Rectangle 11"/>
          <p:cNvSpPr>
            <a:spLocks noChangeArrowheads="1"/>
          </p:cNvSpPr>
          <p:nvPr/>
        </p:nvSpPr>
        <p:spPr bwMode="auto">
          <a:xfrm>
            <a:off x="179388" y="2708275"/>
            <a:ext cx="2160587" cy="720725"/>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b="1">
                <a:solidFill>
                  <a:schemeClr val="bg1"/>
                </a:solidFill>
              </a:rPr>
              <a:t>Hard dry black</a:t>
            </a:r>
          </a:p>
        </p:txBody>
      </p:sp>
      <p:sp>
        <p:nvSpPr>
          <p:cNvPr id="134156" name="Rectangle 12"/>
          <p:cNvSpPr>
            <a:spLocks noChangeArrowheads="1"/>
          </p:cNvSpPr>
          <p:nvPr/>
        </p:nvSpPr>
        <p:spPr bwMode="auto">
          <a:xfrm>
            <a:off x="6445250" y="4508500"/>
            <a:ext cx="2519363" cy="720725"/>
          </a:xfrm>
          <a:prstGeom prst="rect">
            <a:avLst/>
          </a:prstGeom>
          <a:solidFill>
            <a:srgbClr val="FF0000"/>
          </a:solidFill>
          <a:ln w="9525">
            <a:solidFill>
              <a:schemeClr val="accent2"/>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sp>
        <p:nvSpPr>
          <p:cNvPr id="134157" name="Rectangle 13"/>
          <p:cNvSpPr>
            <a:spLocks noChangeArrowheads="1"/>
          </p:cNvSpPr>
          <p:nvPr/>
        </p:nvSpPr>
        <p:spPr bwMode="auto">
          <a:xfrm>
            <a:off x="6445250" y="3573463"/>
            <a:ext cx="2519363" cy="719137"/>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a:solidFill>
                  <a:srgbClr val="FF0000"/>
                </a:solidFill>
              </a:rPr>
              <a:t>Absorb Exudate,</a:t>
            </a:r>
          </a:p>
          <a:p>
            <a:pPr algn="ctr" rtl="1" eaLnBrk="1" hangingPunct="1"/>
            <a:r>
              <a:rPr lang="en-US" altLang="en-US">
                <a:solidFill>
                  <a:srgbClr val="FF0000"/>
                </a:solidFill>
              </a:rPr>
              <a:t>Autolytic Debridement</a:t>
            </a:r>
          </a:p>
        </p:txBody>
      </p:sp>
      <p:sp>
        <p:nvSpPr>
          <p:cNvPr id="134158" name="Rectangle 14"/>
          <p:cNvSpPr>
            <a:spLocks noChangeArrowheads="1"/>
          </p:cNvSpPr>
          <p:nvPr/>
        </p:nvSpPr>
        <p:spPr bwMode="auto">
          <a:xfrm>
            <a:off x="6480175" y="2708275"/>
            <a:ext cx="2519363" cy="720725"/>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sz="1600" b="1">
                <a:solidFill>
                  <a:schemeClr val="bg1"/>
                </a:solidFill>
              </a:rPr>
              <a:t>Hydrate,separate </a:t>
            </a:r>
          </a:p>
          <a:p>
            <a:pPr algn="ctr" rtl="1" eaLnBrk="1" hangingPunct="1"/>
            <a:r>
              <a:rPr lang="en-US" altLang="en-US" sz="1600" b="1">
                <a:solidFill>
                  <a:schemeClr val="bg1"/>
                </a:solidFill>
              </a:rPr>
              <a:t>Eschar</a:t>
            </a:r>
          </a:p>
        </p:txBody>
      </p:sp>
      <p:sp>
        <p:nvSpPr>
          <p:cNvPr id="134159" name="Rectangle 15"/>
          <p:cNvSpPr>
            <a:spLocks noChangeArrowheads="1"/>
          </p:cNvSpPr>
          <p:nvPr/>
        </p:nvSpPr>
        <p:spPr bwMode="auto">
          <a:xfrm>
            <a:off x="3348038" y="5445125"/>
            <a:ext cx="2305050" cy="720725"/>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sp>
        <p:nvSpPr>
          <p:cNvPr id="134160" name="Rectangle 16"/>
          <p:cNvSpPr>
            <a:spLocks noChangeArrowheads="1"/>
          </p:cNvSpPr>
          <p:nvPr/>
        </p:nvSpPr>
        <p:spPr bwMode="auto">
          <a:xfrm>
            <a:off x="3348038" y="4508500"/>
            <a:ext cx="2305050" cy="7207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sp>
        <p:nvSpPr>
          <p:cNvPr id="134161" name="Rectangle 17"/>
          <p:cNvSpPr>
            <a:spLocks noChangeArrowheads="1"/>
          </p:cNvSpPr>
          <p:nvPr/>
        </p:nvSpPr>
        <p:spPr bwMode="auto">
          <a:xfrm>
            <a:off x="3348038" y="3573463"/>
            <a:ext cx="2305050" cy="72072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b="1">
                <a:solidFill>
                  <a:srgbClr val="FF0000"/>
                </a:solidFill>
              </a:rPr>
              <a:t>Alginate xerogel</a:t>
            </a:r>
          </a:p>
        </p:txBody>
      </p:sp>
      <p:sp>
        <p:nvSpPr>
          <p:cNvPr id="134162" name="Rectangle 18"/>
          <p:cNvSpPr>
            <a:spLocks noChangeArrowheads="1"/>
          </p:cNvSpPr>
          <p:nvPr/>
        </p:nvSpPr>
        <p:spPr bwMode="auto">
          <a:xfrm>
            <a:off x="3348038" y="2708275"/>
            <a:ext cx="2305050" cy="720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r>
              <a:rPr lang="en-US" altLang="en-US" sz="1600" b="1">
                <a:solidFill>
                  <a:schemeClr val="bg1"/>
                </a:solidFill>
              </a:rPr>
              <a:t>Amorphous</a:t>
            </a:r>
          </a:p>
          <a:p>
            <a:pPr algn="ctr" rtl="1" eaLnBrk="1" hangingPunct="1"/>
            <a:r>
              <a:rPr lang="en-US" altLang="en-US" sz="1600" b="1">
                <a:solidFill>
                  <a:schemeClr val="bg1"/>
                </a:solidFill>
              </a:rPr>
              <a:t> Hydrogel</a:t>
            </a:r>
          </a:p>
        </p:txBody>
      </p:sp>
      <p:sp>
        <p:nvSpPr>
          <p:cNvPr id="134163" name="Rectangle 19"/>
          <p:cNvSpPr>
            <a:spLocks noChangeArrowheads="1"/>
          </p:cNvSpPr>
          <p:nvPr/>
        </p:nvSpPr>
        <p:spPr bwMode="auto">
          <a:xfrm>
            <a:off x="6445250" y="5445125"/>
            <a:ext cx="2519363" cy="720725"/>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sp>
        <p:nvSpPr>
          <p:cNvPr id="134164" name="Text Box 20"/>
          <p:cNvSpPr txBox="1">
            <a:spLocks noChangeArrowheads="1"/>
          </p:cNvSpPr>
          <p:nvPr/>
        </p:nvSpPr>
        <p:spPr bwMode="auto">
          <a:xfrm>
            <a:off x="3636963" y="4652963"/>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spcBef>
                <a:spcPct val="50000"/>
              </a:spcBef>
            </a:pPr>
            <a:r>
              <a:rPr lang="en-US" altLang="en-US"/>
              <a:t>Hydrocolloid</a:t>
            </a:r>
          </a:p>
        </p:txBody>
      </p:sp>
      <p:sp>
        <p:nvSpPr>
          <p:cNvPr id="134165" name="Text Box 21"/>
          <p:cNvSpPr txBox="1">
            <a:spLocks noChangeArrowheads="1"/>
          </p:cNvSpPr>
          <p:nvPr/>
        </p:nvSpPr>
        <p:spPr bwMode="auto">
          <a:xfrm>
            <a:off x="3419475" y="5373688"/>
            <a:ext cx="17287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spcBef>
                <a:spcPct val="50000"/>
              </a:spcBef>
            </a:pPr>
            <a:r>
              <a:rPr lang="en-US" altLang="en-US" sz="1600"/>
              <a:t>   </a:t>
            </a:r>
            <a:r>
              <a:rPr lang="en-US" altLang="en-US" b="1"/>
              <a:t>Transparent</a:t>
            </a:r>
          </a:p>
          <a:p>
            <a:pPr algn="ctr" rtl="1" eaLnBrk="1" hangingPunct="1">
              <a:spcBef>
                <a:spcPct val="50000"/>
              </a:spcBef>
            </a:pPr>
            <a:r>
              <a:rPr lang="en-US" altLang="en-US" b="1"/>
              <a:t> Film</a:t>
            </a:r>
          </a:p>
        </p:txBody>
      </p:sp>
      <p:sp>
        <p:nvSpPr>
          <p:cNvPr id="134166" name="Text Box 22"/>
          <p:cNvSpPr txBox="1">
            <a:spLocks noChangeArrowheads="1"/>
          </p:cNvSpPr>
          <p:nvPr/>
        </p:nvSpPr>
        <p:spPr bwMode="auto">
          <a:xfrm>
            <a:off x="6515100" y="4576763"/>
            <a:ext cx="2378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rtl="1" eaLnBrk="1" hangingPunct="1">
              <a:spcBef>
                <a:spcPct val="50000"/>
              </a:spcBef>
            </a:pPr>
            <a:r>
              <a:rPr lang="en-US" altLang="en-US" sz="1600" b="1"/>
              <a:t>     Provide barrier           &amp;control humidity</a:t>
            </a:r>
          </a:p>
        </p:txBody>
      </p:sp>
      <p:sp>
        <p:nvSpPr>
          <p:cNvPr id="134167" name="Text Box 23"/>
          <p:cNvSpPr txBox="1">
            <a:spLocks noChangeArrowheads="1"/>
          </p:cNvSpPr>
          <p:nvPr/>
        </p:nvSpPr>
        <p:spPr bwMode="auto">
          <a:xfrm>
            <a:off x="6516688" y="5516563"/>
            <a:ext cx="2447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rtl="1" eaLnBrk="1" hangingPunct="1">
              <a:spcBef>
                <a:spcPct val="50000"/>
              </a:spcBef>
            </a:pPr>
            <a:r>
              <a:rPr lang="en-US" altLang="en-US"/>
              <a:t>Allow Epithelialization,       Reduce shear</a:t>
            </a:r>
          </a:p>
        </p:txBody>
      </p:sp>
      <p:sp>
        <p:nvSpPr>
          <p:cNvPr id="134168" name="Line 24"/>
          <p:cNvSpPr>
            <a:spLocks noChangeShapeType="1"/>
          </p:cNvSpPr>
          <p:nvPr/>
        </p:nvSpPr>
        <p:spPr bwMode="auto">
          <a:xfrm>
            <a:off x="2557463" y="3068638"/>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69" name="Line 25"/>
          <p:cNvSpPr>
            <a:spLocks noChangeShapeType="1"/>
          </p:cNvSpPr>
          <p:nvPr/>
        </p:nvSpPr>
        <p:spPr bwMode="auto">
          <a:xfrm>
            <a:off x="5724525" y="3068638"/>
            <a:ext cx="71913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70" name="Line 26"/>
          <p:cNvSpPr>
            <a:spLocks noChangeShapeType="1"/>
          </p:cNvSpPr>
          <p:nvPr/>
        </p:nvSpPr>
        <p:spPr bwMode="auto">
          <a:xfrm>
            <a:off x="2555875" y="5734050"/>
            <a:ext cx="719138" cy="0"/>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71" name="Line 27"/>
          <p:cNvSpPr>
            <a:spLocks noChangeShapeType="1"/>
          </p:cNvSpPr>
          <p:nvPr/>
        </p:nvSpPr>
        <p:spPr bwMode="auto">
          <a:xfrm>
            <a:off x="2555875" y="4005263"/>
            <a:ext cx="719138" cy="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72" name="Line 28"/>
          <p:cNvSpPr>
            <a:spLocks noChangeShapeType="1"/>
          </p:cNvSpPr>
          <p:nvPr/>
        </p:nvSpPr>
        <p:spPr bwMode="auto">
          <a:xfrm>
            <a:off x="2557463" y="4797425"/>
            <a:ext cx="719137"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73" name="Line 29"/>
          <p:cNvSpPr>
            <a:spLocks noChangeShapeType="1"/>
          </p:cNvSpPr>
          <p:nvPr/>
        </p:nvSpPr>
        <p:spPr bwMode="auto">
          <a:xfrm>
            <a:off x="5724525" y="4941888"/>
            <a:ext cx="71913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74" name="Line 30"/>
          <p:cNvSpPr>
            <a:spLocks noChangeShapeType="1"/>
          </p:cNvSpPr>
          <p:nvPr/>
        </p:nvSpPr>
        <p:spPr bwMode="auto">
          <a:xfrm>
            <a:off x="5724525" y="5805488"/>
            <a:ext cx="719138" cy="0"/>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75" name="Line 31"/>
          <p:cNvSpPr>
            <a:spLocks noChangeShapeType="1"/>
          </p:cNvSpPr>
          <p:nvPr/>
        </p:nvSpPr>
        <p:spPr bwMode="auto">
          <a:xfrm>
            <a:off x="5724525" y="4005263"/>
            <a:ext cx="719138" cy="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34"/>
          <p:cNvSpPr>
            <a:spLocks noGrp="1" noChangeArrowheads="1"/>
          </p:cNvSpPr>
          <p:nvPr>
            <p:ph type="title"/>
          </p:nvPr>
        </p:nvSpPr>
        <p:spPr/>
        <p:txBody>
          <a:bodyPr/>
          <a:lstStyle/>
          <a:p>
            <a:pPr algn="r" rtl="1" eaLnBrk="1" hangingPunct="1"/>
            <a:r>
              <a:rPr lang="fa-IR" altLang="en-US" smtClean="0">
                <a:solidFill>
                  <a:srgbClr val="FF0000"/>
                </a:solidFill>
                <a:cs typeface="B Nazanin" pitchFamily="2" charset="-78"/>
              </a:rPr>
              <a:t>درجه بندی زخم بستر</a:t>
            </a:r>
            <a:endParaRPr lang="en-US" altLang="en-US" smtClean="0">
              <a:solidFill>
                <a:srgbClr val="FF0000"/>
              </a:solidFill>
              <a:cs typeface="B Nazanin" pitchFamily="2" charset="-78"/>
            </a:endParaRPr>
          </a:p>
        </p:txBody>
      </p:sp>
      <p:sp>
        <p:nvSpPr>
          <p:cNvPr id="17" name="Slide Number Placeholder 4"/>
          <p:cNvSpPr>
            <a:spLocks noGrp="1"/>
          </p:cNvSpPr>
          <p:nvPr>
            <p:ph type="sldNum" sz="quarter" idx="12"/>
          </p:nvPr>
        </p:nvSpPr>
        <p:spPr>
          <a:xfrm>
            <a:off x="7229475" y="6597650"/>
            <a:ext cx="1905000" cy="457200"/>
          </a:xfrm>
        </p:spPr>
        <p:txBody>
          <a:bodyPr/>
          <a:lstStyle/>
          <a:p>
            <a:pPr>
              <a:defRPr/>
            </a:pPr>
            <a:fld id="{B167B217-10D9-48B6-918A-11AF57B0D25E}" type="slidenum">
              <a:rPr lang="ar-SA"/>
              <a:pPr>
                <a:defRPr/>
              </a:pPr>
              <a:t>12</a:t>
            </a:fld>
            <a:endParaRPr lang="en-US">
              <a:cs typeface="Times New Roman" pitchFamily="18" charset="0"/>
            </a:endParaRPr>
          </a:p>
        </p:txBody>
      </p:sp>
      <p:sp>
        <p:nvSpPr>
          <p:cNvPr id="560152" name="Text Box 24"/>
          <p:cNvSpPr txBox="1">
            <a:spLocks noChangeArrowheads="1"/>
          </p:cNvSpPr>
          <p:nvPr/>
        </p:nvSpPr>
        <p:spPr bwMode="auto">
          <a:xfrm>
            <a:off x="814388" y="1535113"/>
            <a:ext cx="850900" cy="312737"/>
          </a:xfrm>
          <a:prstGeom prst="rect">
            <a:avLst/>
          </a:prstGeom>
          <a:noFill/>
          <a:ln w="9525" algn="ctr">
            <a:noFill/>
            <a:miter lim="800000"/>
            <a:headEnd/>
            <a:tailEnd/>
          </a:ln>
          <a:effectLst/>
        </p:spPr>
        <p:txBody>
          <a:bodyPr wrap="none">
            <a:spAutoFit/>
          </a:bodyPr>
          <a:lstStyle/>
          <a:p>
            <a:pPr algn="ctr">
              <a:lnSpc>
                <a:spcPct val="90000"/>
              </a:lnSpc>
              <a:defRPr/>
            </a:pPr>
            <a:r>
              <a:rPr lang="en-US" sz="1600" b="1" dirty="0">
                <a:solidFill>
                  <a:schemeClr val="accent1"/>
                </a:solidFill>
                <a:effectLst>
                  <a:outerShdw blurRad="38100" dist="38100" dir="2700000" algn="tl">
                    <a:srgbClr val="C0C0C0"/>
                  </a:outerShdw>
                </a:effectLst>
                <a:latin typeface="Arial" charset="0"/>
              </a:rPr>
              <a:t>Stage I</a:t>
            </a:r>
          </a:p>
        </p:txBody>
      </p:sp>
      <p:sp>
        <p:nvSpPr>
          <p:cNvPr id="560153" name="Text Box 25"/>
          <p:cNvSpPr txBox="1">
            <a:spLocks noChangeArrowheads="1"/>
          </p:cNvSpPr>
          <p:nvPr/>
        </p:nvSpPr>
        <p:spPr bwMode="auto">
          <a:xfrm>
            <a:off x="3000375" y="1535113"/>
            <a:ext cx="908050" cy="312737"/>
          </a:xfrm>
          <a:prstGeom prst="rect">
            <a:avLst/>
          </a:prstGeom>
          <a:noFill/>
          <a:ln w="9525" algn="ctr">
            <a:noFill/>
            <a:miter lim="800000"/>
            <a:headEnd/>
            <a:tailEnd/>
          </a:ln>
          <a:effectLst/>
        </p:spPr>
        <p:txBody>
          <a:bodyPr wrap="none">
            <a:spAutoFit/>
          </a:bodyPr>
          <a:lstStyle/>
          <a:p>
            <a:pPr algn="ctr">
              <a:lnSpc>
                <a:spcPct val="90000"/>
              </a:lnSpc>
              <a:defRPr/>
            </a:pPr>
            <a:r>
              <a:rPr lang="en-US" sz="1600" b="1" dirty="0">
                <a:solidFill>
                  <a:schemeClr val="accent1"/>
                </a:solidFill>
                <a:effectLst>
                  <a:outerShdw blurRad="38100" dist="38100" dir="2700000" algn="tl">
                    <a:srgbClr val="C0C0C0"/>
                  </a:outerShdw>
                </a:effectLst>
                <a:latin typeface="Arial" charset="0"/>
              </a:rPr>
              <a:t>Stage II</a:t>
            </a:r>
          </a:p>
        </p:txBody>
      </p:sp>
      <p:sp>
        <p:nvSpPr>
          <p:cNvPr id="560154" name="Text Box 26"/>
          <p:cNvSpPr txBox="1">
            <a:spLocks noChangeArrowheads="1"/>
          </p:cNvSpPr>
          <p:nvPr/>
        </p:nvSpPr>
        <p:spPr bwMode="auto">
          <a:xfrm>
            <a:off x="5186363" y="1535113"/>
            <a:ext cx="965200" cy="312737"/>
          </a:xfrm>
          <a:prstGeom prst="rect">
            <a:avLst/>
          </a:prstGeom>
          <a:noFill/>
          <a:ln w="9525" algn="ctr">
            <a:noFill/>
            <a:miter lim="800000"/>
            <a:headEnd/>
            <a:tailEnd/>
          </a:ln>
          <a:effectLst/>
        </p:spPr>
        <p:txBody>
          <a:bodyPr wrap="none">
            <a:spAutoFit/>
          </a:bodyPr>
          <a:lstStyle/>
          <a:p>
            <a:pPr algn="ctr">
              <a:lnSpc>
                <a:spcPct val="90000"/>
              </a:lnSpc>
              <a:defRPr/>
            </a:pPr>
            <a:r>
              <a:rPr lang="en-US" sz="1600" b="1" dirty="0">
                <a:solidFill>
                  <a:schemeClr val="accent1"/>
                </a:solidFill>
                <a:effectLst>
                  <a:outerShdw blurRad="38100" dist="38100" dir="2700000" algn="tl">
                    <a:srgbClr val="C0C0C0"/>
                  </a:outerShdw>
                </a:effectLst>
                <a:latin typeface="Arial" charset="0"/>
              </a:rPr>
              <a:t>Stage III</a:t>
            </a:r>
          </a:p>
        </p:txBody>
      </p:sp>
      <p:sp>
        <p:nvSpPr>
          <p:cNvPr id="560155" name="Text Box 27"/>
          <p:cNvSpPr txBox="1">
            <a:spLocks noChangeArrowheads="1"/>
          </p:cNvSpPr>
          <p:nvPr/>
        </p:nvSpPr>
        <p:spPr bwMode="auto">
          <a:xfrm>
            <a:off x="7392988" y="1535113"/>
            <a:ext cx="985837" cy="312737"/>
          </a:xfrm>
          <a:prstGeom prst="rect">
            <a:avLst/>
          </a:prstGeom>
          <a:noFill/>
          <a:ln w="9525" algn="ctr">
            <a:noFill/>
            <a:miter lim="800000"/>
            <a:headEnd/>
            <a:tailEnd/>
          </a:ln>
          <a:effectLst/>
        </p:spPr>
        <p:txBody>
          <a:bodyPr wrap="none">
            <a:spAutoFit/>
          </a:bodyPr>
          <a:lstStyle/>
          <a:p>
            <a:pPr algn="ctr">
              <a:lnSpc>
                <a:spcPct val="90000"/>
              </a:lnSpc>
              <a:defRPr/>
            </a:pPr>
            <a:r>
              <a:rPr lang="en-US" sz="1600" b="1" dirty="0">
                <a:solidFill>
                  <a:schemeClr val="accent1"/>
                </a:solidFill>
                <a:effectLst>
                  <a:outerShdw blurRad="38100" dist="38100" dir="2700000" algn="tl">
                    <a:srgbClr val="C0C0C0"/>
                  </a:outerShdw>
                </a:effectLst>
                <a:latin typeface="Arial" charset="0"/>
              </a:rPr>
              <a:t>Stage IV</a:t>
            </a:r>
          </a:p>
        </p:txBody>
      </p:sp>
      <p:sp>
        <p:nvSpPr>
          <p:cNvPr id="560156" name="Text Box 28"/>
          <p:cNvSpPr txBox="1">
            <a:spLocks noChangeArrowheads="1"/>
          </p:cNvSpPr>
          <p:nvPr/>
        </p:nvSpPr>
        <p:spPr bwMode="auto">
          <a:xfrm>
            <a:off x="2090738" y="5053013"/>
            <a:ext cx="1611312" cy="314325"/>
          </a:xfrm>
          <a:prstGeom prst="rect">
            <a:avLst/>
          </a:prstGeom>
          <a:noFill/>
          <a:ln w="9525" algn="ctr">
            <a:noFill/>
            <a:miter lim="800000"/>
            <a:headEnd/>
            <a:tailEnd/>
          </a:ln>
          <a:effectLst/>
        </p:spPr>
        <p:txBody>
          <a:bodyPr>
            <a:spAutoFit/>
          </a:bodyPr>
          <a:lstStyle/>
          <a:p>
            <a:pPr algn="ctr">
              <a:lnSpc>
                <a:spcPct val="90000"/>
              </a:lnSpc>
              <a:defRPr/>
            </a:pPr>
            <a:r>
              <a:rPr lang="en-US" sz="1600" b="1" dirty="0" err="1">
                <a:solidFill>
                  <a:schemeClr val="accent1"/>
                </a:solidFill>
                <a:effectLst>
                  <a:outerShdw blurRad="38100" dist="38100" dir="2700000" algn="tl">
                    <a:srgbClr val="C0C0C0"/>
                  </a:outerShdw>
                </a:effectLst>
                <a:latin typeface="Arial" charset="0"/>
              </a:rPr>
              <a:t>Unstageable</a:t>
            </a:r>
            <a:endParaRPr lang="en-US" sz="1600" b="1" dirty="0">
              <a:solidFill>
                <a:schemeClr val="accent1"/>
              </a:solidFill>
              <a:effectLst>
                <a:outerShdw blurRad="38100" dist="38100" dir="2700000" algn="tl">
                  <a:srgbClr val="C0C0C0"/>
                </a:outerShdw>
              </a:effectLst>
              <a:latin typeface="Arial" charset="0"/>
            </a:endParaRPr>
          </a:p>
        </p:txBody>
      </p:sp>
      <p:pic>
        <p:nvPicPr>
          <p:cNvPr id="560157" name="Picture 29" descr="slide 16a"/>
          <p:cNvPicPr>
            <a:picLocks noChangeAspect="1" noChangeArrowheads="1"/>
          </p:cNvPicPr>
          <p:nvPr/>
        </p:nvPicPr>
        <p:blipFill>
          <a:blip r:embed="rId3">
            <a:lum bright="6000"/>
          </a:blip>
          <a:srcRect/>
          <a:stretch>
            <a:fillRect/>
          </a:stretch>
        </p:blipFill>
        <p:spPr bwMode="auto">
          <a:xfrm>
            <a:off x="215900" y="1966913"/>
            <a:ext cx="2047875" cy="1728787"/>
          </a:xfrm>
          <a:prstGeom prst="rect">
            <a:avLst/>
          </a:prstGeom>
          <a:ln>
            <a:noFill/>
          </a:ln>
          <a:effectLst>
            <a:outerShdw blurRad="292100" dist="139700" dir="2700000" algn="tl" rotWithShape="0">
              <a:srgbClr val="333333">
                <a:alpha val="65000"/>
              </a:srgbClr>
            </a:outerShdw>
          </a:effectLst>
        </p:spPr>
      </p:pic>
      <p:pic>
        <p:nvPicPr>
          <p:cNvPr id="560158" name="Picture 30" descr="slide 16b"/>
          <p:cNvPicPr>
            <a:picLocks noChangeAspect="1" noChangeArrowheads="1"/>
          </p:cNvPicPr>
          <p:nvPr/>
        </p:nvPicPr>
        <p:blipFill>
          <a:blip r:embed="rId4"/>
          <a:srcRect/>
          <a:stretch>
            <a:fillRect/>
          </a:stretch>
        </p:blipFill>
        <p:spPr bwMode="auto">
          <a:xfrm>
            <a:off x="2430463" y="1954213"/>
            <a:ext cx="2047875" cy="1728787"/>
          </a:xfrm>
          <a:prstGeom prst="rect">
            <a:avLst/>
          </a:prstGeom>
          <a:ln>
            <a:noFill/>
          </a:ln>
          <a:effectLst>
            <a:outerShdw blurRad="292100" dist="139700" dir="2700000" algn="tl" rotWithShape="0">
              <a:srgbClr val="333333">
                <a:alpha val="65000"/>
              </a:srgbClr>
            </a:outerShdw>
          </a:effectLst>
        </p:spPr>
      </p:pic>
      <p:pic>
        <p:nvPicPr>
          <p:cNvPr id="560159" name="Picture 31" descr="slide 16c"/>
          <p:cNvPicPr>
            <a:picLocks noChangeAspect="1" noChangeArrowheads="1"/>
          </p:cNvPicPr>
          <p:nvPr/>
        </p:nvPicPr>
        <p:blipFill>
          <a:blip r:embed="rId5"/>
          <a:srcRect/>
          <a:stretch>
            <a:fillRect/>
          </a:stretch>
        </p:blipFill>
        <p:spPr bwMode="auto">
          <a:xfrm>
            <a:off x="4645025" y="1954213"/>
            <a:ext cx="2047875" cy="1728787"/>
          </a:xfrm>
          <a:prstGeom prst="rect">
            <a:avLst/>
          </a:prstGeom>
          <a:ln>
            <a:noFill/>
          </a:ln>
          <a:effectLst>
            <a:outerShdw blurRad="292100" dist="139700" dir="2700000" algn="tl" rotWithShape="0">
              <a:srgbClr val="333333">
                <a:alpha val="65000"/>
              </a:srgbClr>
            </a:outerShdw>
          </a:effectLst>
        </p:spPr>
      </p:pic>
      <p:pic>
        <p:nvPicPr>
          <p:cNvPr id="560160" name="Picture 32" descr="slide 16d"/>
          <p:cNvPicPr>
            <a:picLocks noChangeAspect="1" noChangeArrowheads="1"/>
          </p:cNvPicPr>
          <p:nvPr/>
        </p:nvPicPr>
        <p:blipFill>
          <a:blip r:embed="rId6"/>
          <a:srcRect/>
          <a:stretch>
            <a:fillRect/>
          </a:stretch>
        </p:blipFill>
        <p:spPr bwMode="auto">
          <a:xfrm>
            <a:off x="6861175" y="1954213"/>
            <a:ext cx="2047875" cy="1728787"/>
          </a:xfrm>
          <a:prstGeom prst="rect">
            <a:avLst/>
          </a:prstGeom>
          <a:ln>
            <a:noFill/>
          </a:ln>
          <a:effectLst>
            <a:outerShdw blurRad="292100" dist="139700" dir="2700000" algn="tl" rotWithShape="0">
              <a:srgbClr val="333333">
                <a:alpha val="65000"/>
              </a:srgbClr>
            </a:outerShdw>
          </a:effectLst>
        </p:spPr>
      </p:pic>
      <p:pic>
        <p:nvPicPr>
          <p:cNvPr id="560161" name="Picture 33" descr="slide 16E"/>
          <p:cNvPicPr>
            <a:picLocks noChangeAspect="1" noChangeArrowheads="1"/>
          </p:cNvPicPr>
          <p:nvPr/>
        </p:nvPicPr>
        <p:blipFill>
          <a:blip r:embed="rId7"/>
          <a:srcRect/>
          <a:stretch>
            <a:fillRect/>
          </a:stretch>
        </p:blipFill>
        <p:spPr bwMode="auto">
          <a:xfrm>
            <a:off x="204788" y="4140200"/>
            <a:ext cx="1939925" cy="1636713"/>
          </a:xfrm>
          <a:prstGeom prst="rect">
            <a:avLst/>
          </a:prstGeom>
          <a:ln>
            <a:noFill/>
          </a:ln>
          <a:effectLst>
            <a:outerShdw blurRad="292100" dist="139700" dir="2700000" algn="tl" rotWithShape="0">
              <a:srgbClr val="333333">
                <a:alpha val="65000"/>
              </a:srgbClr>
            </a:outerShdw>
          </a:effectLst>
        </p:spPr>
      </p:pic>
      <p:sp>
        <p:nvSpPr>
          <p:cNvPr id="560163" name="Text Box 35"/>
          <p:cNvSpPr txBox="1">
            <a:spLocks noChangeArrowheads="1"/>
          </p:cNvSpPr>
          <p:nvPr/>
        </p:nvSpPr>
        <p:spPr bwMode="auto">
          <a:xfrm>
            <a:off x="4833938" y="4875213"/>
            <a:ext cx="2190750" cy="536575"/>
          </a:xfrm>
          <a:prstGeom prst="rect">
            <a:avLst/>
          </a:prstGeom>
          <a:noFill/>
          <a:ln w="9525" algn="ctr">
            <a:noFill/>
            <a:miter lim="800000"/>
            <a:headEnd/>
            <a:tailEnd/>
          </a:ln>
          <a:effectLst/>
        </p:spPr>
        <p:txBody>
          <a:bodyPr>
            <a:spAutoFit/>
          </a:bodyPr>
          <a:lstStyle/>
          <a:p>
            <a:pPr algn="ctr">
              <a:lnSpc>
                <a:spcPct val="90000"/>
              </a:lnSpc>
              <a:defRPr/>
            </a:pPr>
            <a:r>
              <a:rPr lang="en-US" sz="1600" b="1" dirty="0">
                <a:solidFill>
                  <a:schemeClr val="accent1"/>
                </a:solidFill>
                <a:effectLst>
                  <a:outerShdw blurRad="38100" dist="38100" dir="2700000" algn="tl">
                    <a:srgbClr val="C0C0C0"/>
                  </a:outerShdw>
                </a:effectLst>
                <a:latin typeface="Arial" charset="0"/>
              </a:rPr>
              <a:t>Suspected </a:t>
            </a:r>
          </a:p>
          <a:p>
            <a:pPr algn="ctr">
              <a:lnSpc>
                <a:spcPct val="90000"/>
              </a:lnSpc>
              <a:defRPr/>
            </a:pPr>
            <a:r>
              <a:rPr lang="en-US" sz="1600" b="1" dirty="0">
                <a:solidFill>
                  <a:schemeClr val="accent1"/>
                </a:solidFill>
                <a:effectLst>
                  <a:outerShdw blurRad="38100" dist="38100" dir="2700000" algn="tl">
                    <a:srgbClr val="C0C0C0"/>
                  </a:outerShdw>
                </a:effectLst>
                <a:latin typeface="Arial" charset="0"/>
              </a:rPr>
              <a:t>Deep Tissue Injury</a:t>
            </a:r>
          </a:p>
        </p:txBody>
      </p:sp>
      <p:pic>
        <p:nvPicPr>
          <p:cNvPr id="560165" name="Picture 37" descr="DTI"/>
          <p:cNvPicPr>
            <a:picLocks noChangeAspect="1" noChangeArrowheads="1"/>
          </p:cNvPicPr>
          <p:nvPr/>
        </p:nvPicPr>
        <p:blipFill>
          <a:blip r:embed="rId8"/>
          <a:srcRect/>
          <a:stretch>
            <a:fillRect/>
          </a:stretch>
        </p:blipFill>
        <p:spPr bwMode="auto">
          <a:xfrm>
            <a:off x="6883400" y="4164013"/>
            <a:ext cx="2043113" cy="1704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60152"/>
                                        </p:tgtEl>
                                        <p:attrNameLst>
                                          <p:attrName>style.visibility</p:attrName>
                                        </p:attrNameLst>
                                      </p:cBhvr>
                                      <p:to>
                                        <p:strVal val="visible"/>
                                      </p:to>
                                    </p:set>
                                    <p:animEffect transition="in" filter="slide(fromBottom)">
                                      <p:cBhvr>
                                        <p:cTn id="7" dur="500"/>
                                        <p:tgtEl>
                                          <p:spTgt spid="5601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60157"/>
                                        </p:tgtEl>
                                        <p:attrNameLst>
                                          <p:attrName>style.visibility</p:attrName>
                                        </p:attrNameLst>
                                      </p:cBhvr>
                                      <p:to>
                                        <p:strVal val="visible"/>
                                      </p:to>
                                    </p:set>
                                    <p:animEffect transition="in" filter="slide(fromBottom)">
                                      <p:cBhvr>
                                        <p:cTn id="12" dur="500"/>
                                        <p:tgtEl>
                                          <p:spTgt spid="5601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60153"/>
                                        </p:tgtEl>
                                        <p:attrNameLst>
                                          <p:attrName>style.visibility</p:attrName>
                                        </p:attrNameLst>
                                      </p:cBhvr>
                                      <p:to>
                                        <p:strVal val="visible"/>
                                      </p:to>
                                    </p:set>
                                    <p:animEffect transition="in" filter="slide(fromBottom)">
                                      <p:cBhvr>
                                        <p:cTn id="17" dur="500"/>
                                        <p:tgtEl>
                                          <p:spTgt spid="5601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560158"/>
                                        </p:tgtEl>
                                        <p:attrNameLst>
                                          <p:attrName>style.visibility</p:attrName>
                                        </p:attrNameLst>
                                      </p:cBhvr>
                                      <p:to>
                                        <p:strVal val="visible"/>
                                      </p:to>
                                    </p:set>
                                    <p:animEffect transition="in" filter="slide(fromBottom)">
                                      <p:cBhvr>
                                        <p:cTn id="22" dur="500"/>
                                        <p:tgtEl>
                                          <p:spTgt spid="5601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60154"/>
                                        </p:tgtEl>
                                        <p:attrNameLst>
                                          <p:attrName>style.visibility</p:attrName>
                                        </p:attrNameLst>
                                      </p:cBhvr>
                                      <p:to>
                                        <p:strVal val="visible"/>
                                      </p:to>
                                    </p:set>
                                    <p:animEffect transition="in" filter="slide(fromBottom)">
                                      <p:cBhvr>
                                        <p:cTn id="27" dur="500"/>
                                        <p:tgtEl>
                                          <p:spTgt spid="5601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560159"/>
                                        </p:tgtEl>
                                        <p:attrNameLst>
                                          <p:attrName>style.visibility</p:attrName>
                                        </p:attrNameLst>
                                      </p:cBhvr>
                                      <p:to>
                                        <p:strVal val="visible"/>
                                      </p:to>
                                    </p:set>
                                    <p:animEffect transition="in" filter="slide(fromBottom)">
                                      <p:cBhvr>
                                        <p:cTn id="32" dur="500"/>
                                        <p:tgtEl>
                                          <p:spTgt spid="5601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60155"/>
                                        </p:tgtEl>
                                        <p:attrNameLst>
                                          <p:attrName>style.visibility</p:attrName>
                                        </p:attrNameLst>
                                      </p:cBhvr>
                                      <p:to>
                                        <p:strVal val="visible"/>
                                      </p:to>
                                    </p:set>
                                    <p:animEffect transition="in" filter="slide(fromBottom)">
                                      <p:cBhvr>
                                        <p:cTn id="37" dur="500"/>
                                        <p:tgtEl>
                                          <p:spTgt spid="56015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560160"/>
                                        </p:tgtEl>
                                        <p:attrNameLst>
                                          <p:attrName>style.visibility</p:attrName>
                                        </p:attrNameLst>
                                      </p:cBhvr>
                                      <p:to>
                                        <p:strVal val="visible"/>
                                      </p:to>
                                    </p:set>
                                    <p:animEffect transition="in" filter="slide(fromBottom)">
                                      <p:cBhvr>
                                        <p:cTn id="42" dur="500"/>
                                        <p:tgtEl>
                                          <p:spTgt spid="56016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560156"/>
                                        </p:tgtEl>
                                        <p:attrNameLst>
                                          <p:attrName>style.visibility</p:attrName>
                                        </p:attrNameLst>
                                      </p:cBhvr>
                                      <p:to>
                                        <p:strVal val="visible"/>
                                      </p:to>
                                    </p:set>
                                    <p:animEffect transition="in" filter="slide(fromBottom)">
                                      <p:cBhvr>
                                        <p:cTn id="47" dur="500"/>
                                        <p:tgtEl>
                                          <p:spTgt spid="56015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560161"/>
                                        </p:tgtEl>
                                        <p:attrNameLst>
                                          <p:attrName>style.visibility</p:attrName>
                                        </p:attrNameLst>
                                      </p:cBhvr>
                                      <p:to>
                                        <p:strVal val="visible"/>
                                      </p:to>
                                    </p:set>
                                    <p:animEffect transition="in" filter="slide(fromBottom)">
                                      <p:cBhvr>
                                        <p:cTn id="52" dur="500"/>
                                        <p:tgtEl>
                                          <p:spTgt spid="56016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560163"/>
                                        </p:tgtEl>
                                        <p:attrNameLst>
                                          <p:attrName>style.visibility</p:attrName>
                                        </p:attrNameLst>
                                      </p:cBhvr>
                                      <p:to>
                                        <p:strVal val="visible"/>
                                      </p:to>
                                    </p:set>
                                    <p:animEffect transition="in" filter="slide(fromBottom)">
                                      <p:cBhvr>
                                        <p:cTn id="57" dur="500"/>
                                        <p:tgtEl>
                                          <p:spTgt spid="56016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nodeType="clickEffect">
                                  <p:stCondLst>
                                    <p:cond delay="0"/>
                                  </p:stCondLst>
                                  <p:childTnLst>
                                    <p:set>
                                      <p:cBhvr>
                                        <p:cTn id="61" dur="1" fill="hold">
                                          <p:stCondLst>
                                            <p:cond delay="0"/>
                                          </p:stCondLst>
                                        </p:cTn>
                                        <p:tgtEl>
                                          <p:spTgt spid="560165"/>
                                        </p:tgtEl>
                                        <p:attrNameLst>
                                          <p:attrName>style.visibility</p:attrName>
                                        </p:attrNameLst>
                                      </p:cBhvr>
                                      <p:to>
                                        <p:strVal val="visible"/>
                                      </p:to>
                                    </p:set>
                                    <p:animEffect transition="in" filter="slide(fromBottom)">
                                      <p:cBhvr>
                                        <p:cTn id="62" dur="500"/>
                                        <p:tgtEl>
                                          <p:spTgt spid="560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52" grpId="0"/>
      <p:bldP spid="560153" grpId="0"/>
      <p:bldP spid="560154" grpId="0"/>
      <p:bldP spid="560155" grpId="0"/>
      <p:bldP spid="560156" grpId="0"/>
      <p:bldP spid="56016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I:\telegram- medical images\426026399_229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115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468563"/>
          </a:xfrm>
          <a:solidFill>
            <a:schemeClr val="bg2">
              <a:lumMod val="75000"/>
            </a:schemeClr>
          </a:solidFill>
        </p:spPr>
        <p:txBody>
          <a:bodyPr/>
          <a:lstStyle/>
          <a:p>
            <a:pPr>
              <a:defRPr/>
            </a:pPr>
            <a:r>
              <a:rPr lang="fa-IR" sz="8000" b="1" dirty="0" smtClean="0">
                <a:solidFill>
                  <a:srgbClr val="002060"/>
                </a:solidFill>
                <a:cs typeface="B Nazanin" pitchFamily="2" charset="-78"/>
              </a:rPr>
              <a:t>معیار مرس</a:t>
            </a:r>
            <a:endParaRPr lang="fa-IR" sz="8000" b="1" dirty="0">
              <a:solidFill>
                <a:srgbClr val="002060"/>
              </a:solidFill>
              <a:cs typeface="B Nazanin" pitchFamily="2" charset="-78"/>
            </a:endParaRPr>
          </a:p>
        </p:txBody>
      </p:sp>
      <p:sp>
        <p:nvSpPr>
          <p:cNvPr id="136195" name="Content Placeholder 2"/>
          <p:cNvSpPr>
            <a:spLocks noGrp="1"/>
          </p:cNvSpPr>
          <p:nvPr>
            <p:ph idx="1"/>
          </p:nvPr>
        </p:nvSpPr>
        <p:spPr>
          <a:xfrm>
            <a:off x="457200" y="2895600"/>
            <a:ext cx="8229600" cy="3230563"/>
          </a:xfrm>
          <a:solidFill>
            <a:srgbClr val="92D050"/>
          </a:solidFill>
        </p:spPr>
        <p:txBody>
          <a:bodyPr/>
          <a:lstStyle/>
          <a:p>
            <a:pPr marL="0" indent="0" algn="ctr">
              <a:buFont typeface="Arial" pitchFamily="34" charset="0"/>
              <a:buNone/>
            </a:pPr>
            <a:r>
              <a:rPr lang="en-US" altLang="en-US" sz="6000" smtClean="0">
                <a:solidFill>
                  <a:srgbClr val="000099"/>
                </a:solidFill>
              </a:rPr>
              <a:t>Morse Fall Scale ( MFS )</a:t>
            </a:r>
            <a:endParaRPr lang="fa-IR" altLang="en-US" sz="6000" smtClean="0">
              <a:solidFill>
                <a:srgbClr val="000099"/>
              </a:solidFill>
            </a:endParaRP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096000"/>
          </a:xfrm>
        </p:spPr>
        <p:txBody>
          <a:bodyPr/>
          <a:lstStyle/>
          <a:p>
            <a:pPr algn="r" rtl="1">
              <a:defRPr/>
            </a:pPr>
            <a:r>
              <a:rPr lang="fa-IR" dirty="0" smtClean="0">
                <a:cs typeface="B Nazanin" pitchFamily="2" charset="-78"/>
              </a:rPr>
              <a:t>معیار معتبری برای ارزیابی خطر سقوط در بیماران است که توسط </a:t>
            </a:r>
            <a:r>
              <a:rPr lang="en-US" b="1" dirty="0" smtClean="0">
                <a:solidFill>
                  <a:srgbClr val="00B0F0"/>
                </a:solidFill>
                <a:cs typeface="B Nazanin" pitchFamily="2" charset="-78"/>
              </a:rPr>
              <a:t>Janice </a:t>
            </a:r>
            <a:r>
              <a:rPr lang="en-US" b="1" dirty="0" err="1" smtClean="0">
                <a:solidFill>
                  <a:srgbClr val="00B0F0"/>
                </a:solidFill>
                <a:cs typeface="B Nazanin" pitchFamily="2" charset="-78"/>
              </a:rPr>
              <a:t>M.Morse</a:t>
            </a:r>
            <a:r>
              <a:rPr lang="en-US" b="1" dirty="0" smtClean="0">
                <a:solidFill>
                  <a:srgbClr val="00B0F0"/>
                </a:solidFill>
                <a:cs typeface="B Nazanin" pitchFamily="2" charset="-78"/>
              </a:rPr>
              <a:t> </a:t>
            </a:r>
            <a:r>
              <a:rPr lang="fa-IR" b="1" dirty="0" smtClean="0">
                <a:solidFill>
                  <a:srgbClr val="00B0F0"/>
                </a:solidFill>
                <a:cs typeface="B Nazanin" pitchFamily="2" charset="-78"/>
              </a:rPr>
              <a:t>  </a:t>
            </a:r>
            <a:r>
              <a:rPr lang="fa-IR" dirty="0" smtClean="0">
                <a:cs typeface="B Nazanin" pitchFamily="2" charset="-78"/>
              </a:rPr>
              <a:t>ابداع شد . ارزیابی آن به کمتر از یک دقیقه زمان نیاز دارد و شامل شش مورد است :</a:t>
            </a:r>
          </a:p>
          <a:p>
            <a:pPr marL="514350" indent="-514350" algn="r" rtl="1">
              <a:buFont typeface="+mj-lt"/>
              <a:buAutoNum type="arabicPeriod"/>
              <a:defRPr/>
            </a:pPr>
            <a:r>
              <a:rPr lang="fa-IR" sz="2400" b="1" dirty="0" smtClean="0">
                <a:solidFill>
                  <a:srgbClr val="FF0000"/>
                </a:solidFill>
                <a:cs typeface="B Nazanin" pitchFamily="2" charset="-78"/>
              </a:rPr>
              <a:t>سابقه سقوط </a:t>
            </a:r>
          </a:p>
          <a:p>
            <a:pPr marL="0" indent="0" algn="r" rtl="1">
              <a:buFont typeface="Arial" pitchFamily="34" charset="0"/>
              <a:buNone/>
              <a:defRPr/>
            </a:pPr>
            <a:r>
              <a:rPr lang="fa-IR" sz="2400" dirty="0" smtClean="0">
                <a:cs typeface="B Nazanin" pitchFamily="2" charset="-78"/>
              </a:rPr>
              <a:t>سابقه سقوط فوری یا در سه ماه اخیر بررسی شود و اگر سابقه سقوط مثبت باشد ، امتیاز مرس بیمار 25 خواهد شد .</a:t>
            </a:r>
          </a:p>
          <a:p>
            <a:pPr marL="0" indent="0" algn="r" rtl="1">
              <a:buFont typeface="Arial" pitchFamily="34" charset="0"/>
              <a:buNone/>
              <a:defRPr/>
            </a:pPr>
            <a:r>
              <a:rPr lang="fa-IR" sz="2400" dirty="0" smtClean="0">
                <a:solidFill>
                  <a:srgbClr val="FF0000"/>
                </a:solidFill>
                <a:cs typeface="B Nazanin" pitchFamily="2" charset="-78"/>
              </a:rPr>
              <a:t>2. </a:t>
            </a:r>
            <a:r>
              <a:rPr lang="fa-IR" sz="2400" b="1" dirty="0" smtClean="0">
                <a:solidFill>
                  <a:srgbClr val="FF0000"/>
                </a:solidFill>
                <a:cs typeface="B Nazanin" pitchFamily="2" charset="-78"/>
              </a:rPr>
              <a:t>تشخیص ثانویه </a:t>
            </a:r>
          </a:p>
          <a:p>
            <a:pPr marL="0" indent="0" algn="r" rtl="1">
              <a:buFont typeface="Arial" pitchFamily="34" charset="0"/>
              <a:buNone/>
              <a:defRPr/>
            </a:pPr>
            <a:r>
              <a:rPr lang="fa-IR" sz="2400" dirty="0" smtClean="0">
                <a:cs typeface="B Nazanin" pitchFamily="2" charset="-78"/>
              </a:rPr>
              <a:t>اگر بیمار علاوه بر مشکل اصلی مشکل دیگری داشته باشد ، امتیاز مرس 15 ا کسب خواهد کرد .</a:t>
            </a:r>
          </a:p>
          <a:p>
            <a:pPr marL="0" indent="0" algn="r" rtl="1">
              <a:buFont typeface="Arial" pitchFamily="34" charset="0"/>
              <a:buNone/>
              <a:defRPr/>
            </a:pPr>
            <a:r>
              <a:rPr lang="fa-IR" sz="2400" dirty="0" smtClean="0">
                <a:solidFill>
                  <a:srgbClr val="FF0000"/>
                </a:solidFill>
                <a:cs typeface="B Nazanin" pitchFamily="2" charset="-78"/>
              </a:rPr>
              <a:t>3. </a:t>
            </a:r>
            <a:r>
              <a:rPr lang="fa-IR" sz="2400" b="1" dirty="0" smtClean="0">
                <a:solidFill>
                  <a:srgbClr val="FF0000"/>
                </a:solidFill>
                <a:cs typeface="B Nazanin" pitchFamily="2" charset="-78"/>
              </a:rPr>
              <a:t>استفاده از وسایل کمک حرکتی</a:t>
            </a:r>
          </a:p>
          <a:p>
            <a:pPr marL="0" indent="0" algn="r" rtl="1">
              <a:buFont typeface="Arial" pitchFamily="34" charset="0"/>
              <a:buNone/>
              <a:defRPr/>
            </a:pPr>
            <a:r>
              <a:rPr lang="fa-IR" sz="2400" dirty="0" smtClean="0">
                <a:cs typeface="B Nazanin" pitchFamily="2" charset="-78"/>
              </a:rPr>
              <a:t>در صورت استفاده از اسباب و وسیله حرکتی ، امتیاز مرس 30 خواهد بود و در صورت استفاده بیمار از چوب زیر بغل ، عصا و واکر امتیاز مرس 15 خواهد شد .</a:t>
            </a:r>
            <a:endParaRPr lang="fa-IR" sz="2400" dirty="0">
              <a:cs typeface="B Nazanin" pitchFamily="2" charset="-78"/>
            </a:endParaRP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Content Placeholder 2"/>
          <p:cNvSpPr>
            <a:spLocks noGrp="1"/>
          </p:cNvSpPr>
          <p:nvPr>
            <p:ph idx="1"/>
          </p:nvPr>
        </p:nvSpPr>
        <p:spPr>
          <a:xfrm>
            <a:off x="457200" y="228600"/>
            <a:ext cx="8229600" cy="5897563"/>
          </a:xfrm>
        </p:spPr>
        <p:txBody>
          <a:bodyPr/>
          <a:lstStyle/>
          <a:p>
            <a:pPr marL="0" indent="0" algn="r" rtl="1">
              <a:buFont typeface="Arial" pitchFamily="34" charset="0"/>
              <a:buNone/>
            </a:pPr>
            <a:r>
              <a:rPr lang="fa-IR" altLang="en-US" sz="2400" b="1" smtClean="0">
                <a:solidFill>
                  <a:srgbClr val="FF0000"/>
                </a:solidFill>
                <a:cs typeface="B Nazanin" pitchFamily="2" charset="-78"/>
              </a:rPr>
              <a:t>4. داشتن خط وریدی یا هپارین لاک</a:t>
            </a:r>
          </a:p>
          <a:p>
            <a:pPr marL="0" indent="0" algn="r" rtl="1">
              <a:buFont typeface="Arial" pitchFamily="34" charset="0"/>
              <a:buNone/>
            </a:pPr>
            <a:r>
              <a:rPr lang="fa-IR" altLang="en-US" sz="2400" smtClean="0">
                <a:cs typeface="B Nazanin" pitchFamily="2" charset="-78"/>
              </a:rPr>
              <a:t>در صورتیکه بیمار خط وریدی یا هپارینه داشته باشد ، امتیاز مرس وی 20 خواهد بود .</a:t>
            </a:r>
          </a:p>
          <a:p>
            <a:pPr marL="0" indent="0" algn="r" rtl="1">
              <a:buFont typeface="Arial" pitchFamily="34" charset="0"/>
              <a:buNone/>
            </a:pPr>
            <a:r>
              <a:rPr lang="fa-IR" altLang="en-US" sz="2400" b="1" smtClean="0">
                <a:solidFill>
                  <a:srgbClr val="FF0000"/>
                </a:solidFill>
                <a:cs typeface="B Nazanin" pitchFamily="2" charset="-78"/>
              </a:rPr>
              <a:t>5. قدم برداشتن و انتقال </a:t>
            </a:r>
          </a:p>
          <a:p>
            <a:pPr marL="0" indent="0" algn="r" rtl="1">
              <a:buFont typeface="Arial" pitchFamily="34" charset="0"/>
              <a:buNone/>
            </a:pPr>
            <a:r>
              <a:rPr lang="fa-IR" altLang="en-US" sz="2400" smtClean="0">
                <a:cs typeface="B Nazanin" pitchFamily="2" charset="-78"/>
              </a:rPr>
              <a:t>اگر راه رفتن بیمار مختل باشد ، ریسک سقوط بر اساس معیار مرس 20 خواهد بود و اگر راه رفتن بیمار توام ضعیف باشد ، ریسک سقوط بر اساس معیار مرس 10 خواهد بود .</a:t>
            </a:r>
          </a:p>
          <a:p>
            <a:pPr marL="0" indent="0" algn="r" rtl="1">
              <a:buFont typeface="Arial" pitchFamily="34" charset="0"/>
              <a:buNone/>
            </a:pPr>
            <a:r>
              <a:rPr lang="fa-IR" altLang="en-US" sz="2400" b="1" smtClean="0">
                <a:solidFill>
                  <a:srgbClr val="FF0000"/>
                </a:solidFill>
                <a:cs typeface="B Nazanin" pitchFamily="2" charset="-78"/>
              </a:rPr>
              <a:t>6. وضعیت مغزی</a:t>
            </a:r>
          </a:p>
          <a:p>
            <a:pPr marL="0" indent="0" algn="r" rtl="1">
              <a:buFont typeface="Arial" pitchFamily="34" charset="0"/>
              <a:buNone/>
            </a:pPr>
            <a:r>
              <a:rPr lang="fa-IR" altLang="en-US" sz="2400" smtClean="0">
                <a:cs typeface="B Nazanin" pitchFamily="2" charset="-78"/>
              </a:rPr>
              <a:t>از بیمار سوال کنید که آیا توانایی حمام کردن به تنهایی را دارد ؟ اگر جواب منفی باشد ، ریسک سقوط طبق معیار مرس 15 خواهد بود .</a:t>
            </a:r>
          </a:p>
          <a:p>
            <a:pPr marL="0" indent="0" algn="r" rtl="1">
              <a:buFont typeface="Arial" pitchFamily="34" charset="0"/>
              <a:buNone/>
            </a:pPr>
            <a:r>
              <a:rPr lang="fa-IR" altLang="en-US" sz="2400" b="1" smtClean="0">
                <a:solidFill>
                  <a:srgbClr val="00CC00"/>
                </a:solidFill>
                <a:cs typeface="B Nazanin" pitchFamily="2" charset="-78"/>
              </a:rPr>
              <a:t>0</a:t>
            </a:r>
            <a:r>
              <a:rPr lang="fa-IR" altLang="en-US" sz="4000" b="1" smtClean="0">
                <a:solidFill>
                  <a:srgbClr val="00CC00"/>
                </a:solidFill>
                <a:cs typeface="B Nazanin" pitchFamily="2" charset="-78"/>
              </a:rPr>
              <a:t> تا 24  </a:t>
            </a:r>
            <a:r>
              <a:rPr lang="fa-IR" altLang="en-US" sz="4000" b="1" smtClean="0">
                <a:solidFill>
                  <a:schemeClr val="accent2"/>
                </a:solidFill>
                <a:cs typeface="B Nazanin" pitchFamily="2" charset="-78"/>
              </a:rPr>
              <a:t> </a:t>
            </a:r>
            <a:r>
              <a:rPr lang="fa-IR" altLang="en-US" sz="4000" smtClean="0">
                <a:cs typeface="B Nazanin" pitchFamily="2" charset="-78"/>
              </a:rPr>
              <a:t>    خطر سقوط کم </a:t>
            </a:r>
          </a:p>
          <a:p>
            <a:pPr marL="0" indent="0" algn="r" rtl="1">
              <a:buFont typeface="Arial" pitchFamily="34" charset="0"/>
              <a:buNone/>
            </a:pPr>
            <a:r>
              <a:rPr lang="fa-IR" altLang="en-US" sz="4000" b="1" smtClean="0">
                <a:solidFill>
                  <a:srgbClr val="FFC000"/>
                </a:solidFill>
                <a:cs typeface="B Nazanin" pitchFamily="2" charset="-78"/>
              </a:rPr>
              <a:t>25 تا 44 </a:t>
            </a:r>
            <a:r>
              <a:rPr lang="fa-IR" altLang="en-US" sz="4000" smtClean="0">
                <a:cs typeface="B Nazanin" pitchFamily="2" charset="-78"/>
              </a:rPr>
              <a:t>    خطر سقوط متوسط</a:t>
            </a:r>
          </a:p>
          <a:p>
            <a:pPr marL="0" indent="0" algn="r" rtl="1">
              <a:buFont typeface="Arial" pitchFamily="34" charset="0"/>
              <a:buNone/>
            </a:pPr>
            <a:r>
              <a:rPr lang="fa-IR" altLang="en-US" sz="4000" b="1" smtClean="0">
                <a:solidFill>
                  <a:srgbClr val="FF0000"/>
                </a:solidFill>
                <a:cs typeface="B Nazanin" pitchFamily="2" charset="-78"/>
              </a:rPr>
              <a:t>45 و بیشتر    </a:t>
            </a:r>
            <a:r>
              <a:rPr lang="fa-IR" altLang="en-US" sz="4000" smtClean="0">
                <a:cs typeface="B Nazanin" pitchFamily="2" charset="-78"/>
              </a:rPr>
              <a:t>خطر سقوط زیاد</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Object 1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9271" name="PDF" r:id="rId3" imgW="0" imgH="0" progId="FoxitReader.Document">
                  <p:embed/>
                </p:oleObj>
              </mc:Choice>
              <mc:Fallback>
                <p:oleObj name="PDF" r:id="rId3" imgW="0" imgH="0" progId="FoxitReader.Document">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fa-IR" sz="3600" b="1" dirty="0" smtClean="0">
                <a:solidFill>
                  <a:schemeClr val="accent3">
                    <a:lumMod val="50000"/>
                  </a:schemeClr>
                </a:solidFill>
                <a:cs typeface="B Nazanin" pitchFamily="2" charset="-78"/>
              </a:rPr>
              <a:t>مداخلات لازم جهت جلوگیری از سقوط </a:t>
            </a:r>
            <a:endParaRPr lang="fa-IR" sz="3600" b="1" dirty="0">
              <a:solidFill>
                <a:schemeClr val="accent3">
                  <a:lumMod val="50000"/>
                </a:schemeClr>
              </a:solidFill>
              <a:cs typeface="B Nazanin" pitchFamily="2" charset="-78"/>
            </a:endParaRPr>
          </a:p>
        </p:txBody>
      </p:sp>
      <p:sp>
        <p:nvSpPr>
          <p:cNvPr id="140291" name="Content Placeholder 2"/>
          <p:cNvSpPr>
            <a:spLocks noGrp="1"/>
          </p:cNvSpPr>
          <p:nvPr>
            <p:ph idx="1"/>
          </p:nvPr>
        </p:nvSpPr>
        <p:spPr>
          <a:xfrm>
            <a:off x="457200" y="1219200"/>
            <a:ext cx="8229600" cy="5486400"/>
          </a:xfrm>
        </p:spPr>
        <p:txBody>
          <a:bodyPr/>
          <a:lstStyle/>
          <a:p>
            <a:pPr algn="r" rtl="1"/>
            <a:r>
              <a:rPr lang="en-US" altLang="en-US" sz="2800" smtClean="0"/>
              <a:t>Low Risk</a:t>
            </a:r>
          </a:p>
          <a:p>
            <a:pPr algn="r" rtl="1">
              <a:buFontTx/>
              <a:buChar char="-"/>
            </a:pPr>
            <a:r>
              <a:rPr lang="fa-IR" altLang="en-US" sz="1800" smtClean="0">
                <a:cs typeface="B Nazanin" pitchFamily="2" charset="-78"/>
              </a:rPr>
              <a:t>آموزش </a:t>
            </a:r>
          </a:p>
          <a:p>
            <a:pPr algn="r" rtl="1">
              <a:buFontTx/>
              <a:buChar char="-"/>
            </a:pPr>
            <a:r>
              <a:rPr lang="fa-IR" altLang="en-US" sz="1800" smtClean="0">
                <a:cs typeface="B Nazanin" pitchFamily="2" charset="-78"/>
              </a:rPr>
              <a:t>تمرین </a:t>
            </a:r>
          </a:p>
          <a:p>
            <a:pPr algn="r" rtl="1">
              <a:buFontTx/>
              <a:buChar char="-"/>
            </a:pPr>
            <a:r>
              <a:rPr lang="fa-IR" altLang="en-US" sz="1800" smtClean="0">
                <a:cs typeface="B Nazanin" pitchFamily="2" charset="-78"/>
              </a:rPr>
              <a:t>تغذیه و رژیم مناسب</a:t>
            </a:r>
          </a:p>
          <a:p>
            <a:pPr algn="r" rtl="1">
              <a:buFontTx/>
              <a:buChar char="-"/>
            </a:pPr>
            <a:r>
              <a:rPr lang="fa-IR" altLang="en-US" sz="1800" smtClean="0">
                <a:cs typeface="B Nazanin" pitchFamily="2" charset="-78"/>
              </a:rPr>
              <a:t>استفاده از پاپوش راحت</a:t>
            </a:r>
          </a:p>
          <a:p>
            <a:pPr algn="r" rtl="1">
              <a:buFontTx/>
              <a:buChar char="-"/>
            </a:pPr>
            <a:r>
              <a:rPr lang="fa-IR" altLang="en-US" sz="1800" smtClean="0">
                <a:cs typeface="B Nazanin" pitchFamily="2" charset="-78"/>
              </a:rPr>
              <a:t>پایین تر آوردن تخت</a:t>
            </a:r>
          </a:p>
          <a:p>
            <a:pPr algn="r" rtl="1">
              <a:buFont typeface="Wingdings" pitchFamily="2" charset="2"/>
              <a:buChar char="§"/>
            </a:pPr>
            <a:r>
              <a:rPr lang="en-US" altLang="en-US" sz="2800" smtClean="0"/>
              <a:t>Medium Risk</a:t>
            </a:r>
            <a:endParaRPr lang="fa-IR" altLang="en-US" sz="2800" smtClean="0"/>
          </a:p>
          <a:p>
            <a:pPr algn="r" rtl="1">
              <a:buFontTx/>
              <a:buChar char="-"/>
            </a:pPr>
            <a:r>
              <a:rPr lang="fa-IR" altLang="en-US" sz="1800" smtClean="0">
                <a:cs typeface="B Nazanin" pitchFamily="2" charset="-78"/>
              </a:rPr>
              <a:t>فیزیوتراپی</a:t>
            </a:r>
          </a:p>
          <a:p>
            <a:pPr algn="r" rtl="1">
              <a:buFontTx/>
              <a:buChar char="-"/>
            </a:pPr>
            <a:r>
              <a:rPr lang="fa-IR" altLang="en-US" sz="1800" smtClean="0">
                <a:cs typeface="B Nazanin" pitchFamily="2" charset="-78"/>
              </a:rPr>
              <a:t>استفاده از پایه تخت غیر لغزان</a:t>
            </a:r>
          </a:p>
          <a:p>
            <a:pPr algn="r" rtl="1">
              <a:buFontTx/>
              <a:buChar char="-"/>
            </a:pPr>
            <a:r>
              <a:rPr lang="fa-IR" altLang="en-US" sz="1800" smtClean="0">
                <a:cs typeface="B Nazanin" pitchFamily="2" charset="-78"/>
              </a:rPr>
              <a:t>پایش و بازبینی بیمار</a:t>
            </a:r>
          </a:p>
          <a:p>
            <a:pPr algn="r" rtl="1"/>
            <a:r>
              <a:rPr lang="en-US" altLang="en-US" sz="2800" smtClean="0">
                <a:cs typeface="B Nazanin" pitchFamily="2" charset="-78"/>
              </a:rPr>
              <a:t>High Risk</a:t>
            </a:r>
            <a:endParaRPr lang="fa-IR" altLang="en-US" sz="2800" smtClean="0">
              <a:cs typeface="B Nazanin" pitchFamily="2" charset="-78"/>
            </a:endParaRPr>
          </a:p>
          <a:p>
            <a:pPr algn="r" rtl="1">
              <a:buFontTx/>
              <a:buChar char="-"/>
            </a:pPr>
            <a:r>
              <a:rPr lang="fa-IR" altLang="en-US" sz="1800" smtClean="0">
                <a:cs typeface="B Nazanin" pitchFamily="2" charset="-78"/>
              </a:rPr>
              <a:t>طراحی مراقبت فردی</a:t>
            </a:r>
          </a:p>
          <a:p>
            <a:pPr algn="r" rtl="1">
              <a:buFontTx/>
              <a:buChar char="-"/>
            </a:pPr>
            <a:r>
              <a:rPr lang="fa-IR" altLang="en-US" sz="1800" smtClean="0">
                <a:cs typeface="B Nazanin" pitchFamily="2" charset="-78"/>
              </a:rPr>
              <a:t>دستبند پرخطر</a:t>
            </a:r>
          </a:p>
          <a:p>
            <a:pPr algn="r" rtl="1">
              <a:buFontTx/>
              <a:buChar char="-"/>
            </a:pPr>
            <a:r>
              <a:rPr lang="fa-IR" altLang="en-US" sz="1800" smtClean="0">
                <a:cs typeface="B Nazanin" pitchFamily="2" charset="-78"/>
              </a:rPr>
              <a:t>محافظ لگن</a:t>
            </a:r>
            <a:endParaRPr lang="en-US" altLang="en-US" sz="1800" smtClean="0">
              <a:cs typeface="B Nazanin" pitchFamily="2" charset="-78"/>
            </a:endParaRPr>
          </a:p>
          <a:p>
            <a:pPr algn="r" rtl="1">
              <a:buFont typeface="Wingdings" pitchFamily="2" charset="2"/>
              <a:buChar char="§"/>
            </a:pPr>
            <a:endParaRPr lang="en-US" altLang="en-US" smtClean="0"/>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I:\telegram- medical images\426207902_2310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825"/>
            <a:ext cx="9296400" cy="710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8372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Users\user\Desktop\300px-Pol_Sefid_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41315" name="Title 1"/>
          <p:cNvSpPr>
            <a:spLocks noGrp="1"/>
          </p:cNvSpPr>
          <p:nvPr>
            <p:ph type="title"/>
          </p:nvPr>
        </p:nvSpPr>
        <p:spPr/>
        <p:txBody>
          <a:bodyPr/>
          <a:lstStyle/>
          <a:p>
            <a:r>
              <a:rPr lang="en-US" altLang="en-US" smtClean="0">
                <a:solidFill>
                  <a:srgbClr val="C00000"/>
                </a:solidFill>
              </a:rPr>
              <a:t>Thanks for your Attention</a:t>
            </a:r>
            <a:endParaRPr lang="fa-IR" altLang="en-US" smtClean="0">
              <a:solidFill>
                <a:srgbClr val="C00000"/>
              </a:solidFil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r" rtl="1" eaLnBrk="1" hangingPunct="1"/>
            <a:r>
              <a:rPr lang="fa-IR" altLang="en-US" sz="3200" smtClean="0">
                <a:cs typeface="B Nazanin" pitchFamily="2" charset="-78"/>
              </a:rPr>
              <a:t>زخم های وریدی</a:t>
            </a:r>
            <a:endParaRPr lang="en-US" altLang="en-US" sz="3200" smtClean="0">
              <a:cs typeface="B Nazanin" pitchFamily="2" charset="-78"/>
            </a:endParaRPr>
          </a:p>
        </p:txBody>
      </p:sp>
      <p:sp>
        <p:nvSpPr>
          <p:cNvPr id="9" name="Slide Number Placeholder 5"/>
          <p:cNvSpPr>
            <a:spLocks noGrp="1"/>
          </p:cNvSpPr>
          <p:nvPr>
            <p:ph type="sldNum" sz="quarter" idx="12"/>
          </p:nvPr>
        </p:nvSpPr>
        <p:spPr/>
        <p:txBody>
          <a:bodyPr/>
          <a:lstStyle/>
          <a:p>
            <a:pPr>
              <a:defRPr/>
            </a:pPr>
            <a:fld id="{E9D6D015-9139-4239-B13F-90AAC99AE635}" type="slidenum">
              <a:rPr lang="ar-SA"/>
              <a:pPr>
                <a:defRPr/>
              </a:pPr>
              <a:t>13</a:t>
            </a:fld>
            <a:endParaRPr lang="en-US">
              <a:cs typeface="Times New Roman" pitchFamily="18" charset="0"/>
            </a:endParaRPr>
          </a:p>
        </p:txBody>
      </p:sp>
      <p:sp>
        <p:nvSpPr>
          <p:cNvPr id="16388" name="Text Box 6"/>
          <p:cNvSpPr txBox="1">
            <a:spLocks noChangeArrowheads="1"/>
          </p:cNvSpPr>
          <p:nvPr/>
        </p:nvSpPr>
        <p:spPr bwMode="auto">
          <a:xfrm>
            <a:off x="519113" y="6184900"/>
            <a:ext cx="5159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endParaRPr lang="fa-IR" altLang="en-US">
              <a:latin typeface="Tahoma" pitchFamily="34" charset="0"/>
            </a:endParaRPr>
          </a:p>
        </p:txBody>
      </p:sp>
      <p:sp>
        <p:nvSpPr>
          <p:cNvPr id="1252364" name="Rectangle 12"/>
          <p:cNvSpPr>
            <a:spLocks noChangeArrowheads="1"/>
          </p:cNvSpPr>
          <p:nvPr/>
        </p:nvSpPr>
        <p:spPr bwMode="gray">
          <a:xfrm>
            <a:off x="573088" y="1495425"/>
            <a:ext cx="80248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a:buFont typeface="Wingdings 2" pitchFamily="18" charset="2"/>
              <a:buNone/>
            </a:pPr>
            <a:r>
              <a:rPr lang="fa-IR" altLang="en-US" sz="2800">
                <a:cs typeface="B Nazanin" pitchFamily="2" charset="-78"/>
              </a:rPr>
              <a:t>زخم های وریدی لیژن های پوستی و زیر جلدی مزمن است که معمولاً در قسمت های انتهایی </a:t>
            </a:r>
            <a:r>
              <a:rPr lang="en-US" altLang="en-US" sz="2800">
                <a:cs typeface="B Nazanin" pitchFamily="2" charset="-78"/>
              </a:rPr>
              <a:t>pretibial </a:t>
            </a:r>
            <a:r>
              <a:rPr lang="fa-IR" altLang="en-US" sz="2800">
                <a:cs typeface="B Nazanin" pitchFamily="2" charset="-78"/>
              </a:rPr>
              <a:t> و قسمت </a:t>
            </a:r>
            <a:r>
              <a:rPr lang="en-US" altLang="en-US" sz="2800">
                <a:cs typeface="B Nazanin" pitchFamily="2" charset="-78"/>
              </a:rPr>
              <a:t>medial supra malleolar </a:t>
            </a:r>
            <a:r>
              <a:rPr lang="fa-IR" altLang="en-US" sz="2800">
                <a:cs typeface="B Nazanin" pitchFamily="2" charset="-78"/>
              </a:rPr>
              <a:t> و ناحیه قوزک پا قرار دارد.</a:t>
            </a:r>
            <a:endParaRPr lang="en-US" altLang="en-US" sz="2800" baseline="30000">
              <a:cs typeface="B Nazanin" pitchFamily="2" charset="-78"/>
            </a:endParaRPr>
          </a:p>
        </p:txBody>
      </p:sp>
      <p:pic>
        <p:nvPicPr>
          <p:cNvPr id="1252367" name="Picture 15" descr="slide77"/>
          <p:cNvPicPr>
            <a:picLocks noChangeAspect="1" noChangeArrowheads="1"/>
          </p:cNvPicPr>
          <p:nvPr/>
        </p:nvPicPr>
        <p:blipFill>
          <a:blip r:embed="rId3"/>
          <a:srcRect/>
          <a:stretch>
            <a:fillRect/>
          </a:stretch>
        </p:blipFill>
        <p:spPr bwMode="auto">
          <a:xfrm>
            <a:off x="3525838" y="2879725"/>
            <a:ext cx="2120900" cy="2762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52367"/>
                                        </p:tgtEl>
                                        <p:attrNameLst>
                                          <p:attrName>style.visibility</p:attrName>
                                        </p:attrNameLst>
                                      </p:cBhvr>
                                      <p:to>
                                        <p:strVal val="visible"/>
                                      </p:to>
                                    </p:set>
                                    <p:animEffect transition="in" filter="checkerboard(across)">
                                      <p:cBhvr>
                                        <p:cTn id="7" dur="500"/>
                                        <p:tgtEl>
                                          <p:spTgt spid="1252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252364"/>
                                        </p:tgtEl>
                                        <p:attrNameLst>
                                          <p:attrName>style.visibility</p:attrName>
                                        </p:attrNameLst>
                                      </p:cBhvr>
                                      <p:to>
                                        <p:strVal val="visible"/>
                                      </p:to>
                                    </p:set>
                                    <p:animEffect transition="in" filter="slide(fromBottom)">
                                      <p:cBhvr>
                                        <p:cTn id="12" dur="500"/>
                                        <p:tgtEl>
                                          <p:spTgt spid="1252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36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11"/>
          <p:cNvSpPr>
            <a:spLocks noGrp="1" noChangeArrowheads="1"/>
          </p:cNvSpPr>
          <p:nvPr>
            <p:ph type="title"/>
          </p:nvPr>
        </p:nvSpPr>
        <p:spPr>
          <a:xfrm>
            <a:off x="914400" y="76200"/>
            <a:ext cx="7772400" cy="1143000"/>
          </a:xfrm>
        </p:spPr>
        <p:txBody>
          <a:bodyPr/>
          <a:lstStyle/>
          <a:p>
            <a:pPr algn="r" rtl="1" eaLnBrk="1" hangingPunct="1"/>
            <a:r>
              <a:rPr lang="fa-IR" altLang="en-US" smtClean="0"/>
              <a:t> </a:t>
            </a:r>
            <a:r>
              <a:rPr lang="fa-IR" altLang="en-US" smtClean="0">
                <a:cs typeface="B Nazanin" pitchFamily="2" charset="-78"/>
              </a:rPr>
              <a:t>ویژگی های زخم های وریدی</a:t>
            </a:r>
            <a:endParaRPr lang="en-US" altLang="en-US" baseline="30000" smtClean="0">
              <a:cs typeface="B Nazanin" pitchFamily="2" charset="-78"/>
            </a:endParaRPr>
          </a:p>
        </p:txBody>
      </p:sp>
      <p:sp>
        <p:nvSpPr>
          <p:cNvPr id="764940" name="Rectangle 12"/>
          <p:cNvSpPr>
            <a:spLocks noGrp="1" noChangeArrowheads="1"/>
          </p:cNvSpPr>
          <p:nvPr>
            <p:ph type="body" sz="half" idx="1"/>
          </p:nvPr>
        </p:nvSpPr>
        <p:spPr>
          <a:xfrm>
            <a:off x="890588" y="1341438"/>
            <a:ext cx="7967662" cy="3984625"/>
          </a:xfrm>
        </p:spPr>
        <p:txBody>
          <a:bodyPr/>
          <a:lstStyle/>
          <a:p>
            <a:pPr algn="r" rtl="1" eaLnBrk="1" hangingPunct="1">
              <a:spcAft>
                <a:spcPct val="30000"/>
              </a:spcAft>
            </a:pPr>
            <a:r>
              <a:rPr lang="fa-IR" altLang="en-US" sz="1800" smtClean="0">
                <a:cs typeface="B Nazanin" pitchFamily="2" charset="-78"/>
              </a:rPr>
              <a:t>محل</a:t>
            </a:r>
            <a:r>
              <a:rPr lang="en-US" altLang="en-US" sz="1800" smtClean="0">
                <a:cs typeface="B Nazanin" pitchFamily="2" charset="-78"/>
              </a:rPr>
              <a:t> </a:t>
            </a:r>
            <a:r>
              <a:rPr lang="fa-IR" altLang="en-US" sz="1800" smtClean="0">
                <a:cs typeface="B Nazanin" pitchFamily="2" charset="-78"/>
              </a:rPr>
              <a:t>: محل میانی در قسمت پایینی پا و مچ پا، قسمت فوقانی تا میانی قوزک پا</a:t>
            </a:r>
          </a:p>
          <a:p>
            <a:pPr algn="r" rtl="1" eaLnBrk="1" hangingPunct="1">
              <a:spcAft>
                <a:spcPct val="30000"/>
              </a:spcAft>
            </a:pPr>
            <a:r>
              <a:rPr lang="fa-IR" altLang="en-US" sz="1800" smtClean="0">
                <a:cs typeface="B Nazanin" pitchFamily="2" charset="-78"/>
              </a:rPr>
              <a:t>رنگ</a:t>
            </a:r>
            <a:r>
              <a:rPr lang="en-US" altLang="en-US" sz="1800" smtClean="0">
                <a:cs typeface="B Nazanin" pitchFamily="2" charset="-78"/>
              </a:rPr>
              <a:t> </a:t>
            </a:r>
            <a:r>
              <a:rPr lang="fa-IR" altLang="en-US" sz="1800" smtClean="0">
                <a:cs typeface="B Nazanin" pitchFamily="2" charset="-78"/>
              </a:rPr>
              <a:t>: پایه قرمز و گلگون</a:t>
            </a:r>
          </a:p>
          <a:p>
            <a:pPr algn="r" rtl="1" eaLnBrk="1" hangingPunct="1">
              <a:spcAft>
                <a:spcPct val="30000"/>
              </a:spcAft>
            </a:pPr>
            <a:r>
              <a:rPr lang="fa-IR" altLang="en-US" sz="1800" smtClean="0">
                <a:cs typeface="B Nazanin" pitchFamily="2" charset="-78"/>
              </a:rPr>
              <a:t>پوست</a:t>
            </a:r>
            <a:r>
              <a:rPr lang="en-US" altLang="en-US" sz="1800" smtClean="0">
                <a:cs typeface="B Nazanin" pitchFamily="2" charset="-78"/>
              </a:rPr>
              <a:t>  </a:t>
            </a:r>
            <a:r>
              <a:rPr lang="fa-IR" altLang="en-US" sz="1800" smtClean="0">
                <a:cs typeface="B Nazanin" pitchFamily="2" charset="-78"/>
              </a:rPr>
              <a:t>:</a:t>
            </a:r>
            <a:r>
              <a:rPr lang="en-US" altLang="en-US" sz="1800" smtClean="0">
                <a:cs typeface="B Nazanin" pitchFamily="2" charset="-78"/>
              </a:rPr>
              <a:t> </a:t>
            </a:r>
            <a:r>
              <a:rPr lang="fa-IR" altLang="en-US" sz="1800" smtClean="0">
                <a:cs typeface="B Nazanin" pitchFamily="2" charset="-78"/>
              </a:rPr>
              <a:t>پوست اطراف دارای اریتما(التهاب وریدی) و یا لک های قهوه ای (هیپرپیگمانتاسیون)</a:t>
            </a:r>
          </a:p>
          <a:p>
            <a:pPr algn="r" rtl="1" eaLnBrk="1" hangingPunct="1">
              <a:spcAft>
                <a:spcPct val="30000"/>
              </a:spcAft>
            </a:pPr>
            <a:r>
              <a:rPr lang="fa-IR" altLang="en-US" sz="1800" smtClean="0">
                <a:cs typeface="B Nazanin" pitchFamily="2" charset="-78"/>
              </a:rPr>
              <a:t>عمق</a:t>
            </a:r>
            <a:r>
              <a:rPr lang="en-US" altLang="en-US" sz="1800" smtClean="0">
                <a:cs typeface="B Nazanin" pitchFamily="2" charset="-78"/>
              </a:rPr>
              <a:t>  : </a:t>
            </a:r>
            <a:r>
              <a:rPr lang="fa-IR" altLang="en-US" sz="1800" smtClean="0">
                <a:cs typeface="B Nazanin" pitchFamily="2" charset="-78"/>
              </a:rPr>
              <a:t>معمولاً کم عمق</a:t>
            </a:r>
          </a:p>
          <a:p>
            <a:pPr algn="r" rtl="1" eaLnBrk="1" hangingPunct="1">
              <a:spcAft>
                <a:spcPct val="30000"/>
              </a:spcAft>
            </a:pPr>
            <a:r>
              <a:rPr lang="fa-IR" altLang="en-US" sz="1800" smtClean="0">
                <a:cs typeface="B Nazanin" pitchFamily="2" charset="-78"/>
              </a:rPr>
              <a:t>لبه های زخم</a:t>
            </a:r>
            <a:r>
              <a:rPr lang="en-US" altLang="en-US" sz="1800" smtClean="0">
                <a:cs typeface="B Nazanin" pitchFamily="2" charset="-78"/>
              </a:rPr>
              <a:t> </a:t>
            </a:r>
            <a:r>
              <a:rPr lang="fa-IR" altLang="en-US" sz="1800" smtClean="0">
                <a:cs typeface="B Nazanin" pitchFamily="2" charset="-78"/>
              </a:rPr>
              <a:t>: نامنظم</a:t>
            </a:r>
          </a:p>
          <a:p>
            <a:pPr algn="r" rtl="1" eaLnBrk="1" hangingPunct="1">
              <a:spcAft>
                <a:spcPct val="30000"/>
              </a:spcAft>
            </a:pPr>
            <a:r>
              <a:rPr lang="fa-IR" altLang="en-US" sz="1800" smtClean="0">
                <a:cs typeface="B Nazanin" pitchFamily="2" charset="-78"/>
              </a:rPr>
              <a:t>اگزودا</a:t>
            </a:r>
            <a:r>
              <a:rPr lang="en-US" altLang="en-US" sz="1800" smtClean="0">
                <a:cs typeface="B Nazanin" pitchFamily="2" charset="-78"/>
              </a:rPr>
              <a:t> </a:t>
            </a:r>
            <a:r>
              <a:rPr lang="fa-IR" altLang="en-US" sz="1800" smtClean="0">
                <a:cs typeface="B Nazanin" pitchFamily="2" charset="-78"/>
              </a:rPr>
              <a:t>:</a:t>
            </a:r>
            <a:r>
              <a:rPr lang="en-US" altLang="en-US" sz="1800" smtClean="0">
                <a:cs typeface="B Nazanin" pitchFamily="2" charset="-78"/>
              </a:rPr>
              <a:t> </a:t>
            </a:r>
            <a:r>
              <a:rPr lang="fa-IR" altLang="en-US" sz="1800" smtClean="0">
                <a:cs typeface="B Nazanin" pitchFamily="2" charset="-78"/>
              </a:rPr>
              <a:t>متوسط تا زیاد</a:t>
            </a:r>
          </a:p>
          <a:p>
            <a:pPr algn="r" rtl="1" eaLnBrk="1" hangingPunct="1">
              <a:spcAft>
                <a:spcPct val="30000"/>
              </a:spcAft>
            </a:pPr>
            <a:r>
              <a:rPr lang="fa-IR" altLang="en-US" sz="1800" smtClean="0">
                <a:cs typeface="B Nazanin" pitchFamily="2" charset="-78"/>
              </a:rPr>
              <a:t>ادم</a:t>
            </a:r>
            <a:r>
              <a:rPr lang="en-US" altLang="en-US" sz="1800" smtClean="0">
                <a:cs typeface="B Nazanin" pitchFamily="2" charset="-78"/>
              </a:rPr>
              <a:t> </a:t>
            </a:r>
            <a:r>
              <a:rPr lang="fa-IR" altLang="en-US" sz="1800" smtClean="0">
                <a:cs typeface="B Nazanin" pitchFamily="2" charset="-78"/>
              </a:rPr>
              <a:t>: گوده گذار یا غیر گوده گذار؛ احتمال سلولیت و ایندوراسیون </a:t>
            </a:r>
          </a:p>
          <a:p>
            <a:pPr algn="r" rtl="1" eaLnBrk="1" hangingPunct="1">
              <a:spcAft>
                <a:spcPct val="30000"/>
              </a:spcAft>
            </a:pPr>
            <a:r>
              <a:rPr lang="fa-IR" altLang="en-US" sz="1800" smtClean="0">
                <a:cs typeface="B Nazanin" pitchFamily="2" charset="-78"/>
              </a:rPr>
              <a:t>دمای پوست</a:t>
            </a:r>
            <a:r>
              <a:rPr lang="en-US" altLang="en-US" sz="1800" smtClean="0">
                <a:cs typeface="B Nazanin" pitchFamily="2" charset="-78"/>
              </a:rPr>
              <a:t> </a:t>
            </a:r>
            <a:r>
              <a:rPr lang="fa-IR" altLang="en-US" sz="1800" smtClean="0">
                <a:cs typeface="B Nazanin" pitchFamily="2" charset="-78"/>
              </a:rPr>
              <a:t>: نرمال یا کمی گرم</a:t>
            </a:r>
          </a:p>
          <a:p>
            <a:pPr algn="r" rtl="1" eaLnBrk="1" hangingPunct="1">
              <a:spcAft>
                <a:spcPct val="30000"/>
              </a:spcAft>
            </a:pPr>
            <a:r>
              <a:rPr lang="fa-IR" altLang="en-US" sz="1800" smtClean="0">
                <a:cs typeface="B Nazanin" pitchFamily="2" charset="-78"/>
              </a:rPr>
              <a:t>عفونت</a:t>
            </a:r>
            <a:r>
              <a:rPr lang="en-US" altLang="en-US" sz="1800" smtClean="0">
                <a:cs typeface="B Nazanin" pitchFamily="2" charset="-78"/>
              </a:rPr>
              <a:t> </a:t>
            </a:r>
            <a:r>
              <a:rPr lang="fa-IR" altLang="en-US" sz="1800" smtClean="0">
                <a:cs typeface="B Nazanin" pitchFamily="2" charset="-78"/>
              </a:rPr>
              <a:t>: کمتر شایع است</a:t>
            </a:r>
          </a:p>
          <a:p>
            <a:pPr algn="r" rtl="1" eaLnBrk="1" hangingPunct="1">
              <a:spcAft>
                <a:spcPct val="30000"/>
              </a:spcAft>
            </a:pPr>
            <a:r>
              <a:rPr lang="fa-IR" altLang="en-US" sz="1800" smtClean="0">
                <a:cs typeface="B Nazanin" pitchFamily="2" charset="-78"/>
              </a:rPr>
              <a:t>درد</a:t>
            </a:r>
            <a:r>
              <a:rPr lang="en-US" altLang="en-US" sz="1800" smtClean="0">
                <a:cs typeface="B Nazanin" pitchFamily="2" charset="-78"/>
              </a:rPr>
              <a:t>  : </a:t>
            </a:r>
            <a:r>
              <a:rPr lang="fa-IR" altLang="en-US" sz="1800" smtClean="0">
                <a:cs typeface="B Nazanin" pitchFamily="2" charset="-78"/>
              </a:rPr>
              <a:t>خفیف مگر در صورت عفونت یا خشک شدن</a:t>
            </a:r>
          </a:p>
          <a:p>
            <a:pPr algn="r" rtl="1" eaLnBrk="1" hangingPunct="1">
              <a:spcAft>
                <a:spcPct val="30000"/>
              </a:spcAft>
            </a:pPr>
            <a:r>
              <a:rPr lang="fa-IR" altLang="en-US" sz="1800" smtClean="0">
                <a:cs typeface="B Nazanin" pitchFamily="2" charset="-78"/>
              </a:rPr>
              <a:t>نبض های محیطی</a:t>
            </a:r>
            <a:r>
              <a:rPr lang="en-US" altLang="en-US" sz="1800" smtClean="0">
                <a:cs typeface="B Nazanin" pitchFamily="2" charset="-78"/>
              </a:rPr>
              <a:t> </a:t>
            </a:r>
            <a:r>
              <a:rPr lang="fa-IR" altLang="en-US" sz="1800" smtClean="0">
                <a:cs typeface="B Nazanin" pitchFamily="2" charset="-78"/>
              </a:rPr>
              <a:t>: قابل لمس</a:t>
            </a:r>
          </a:p>
          <a:p>
            <a:pPr algn="r" rtl="1" eaLnBrk="1" hangingPunct="1">
              <a:spcAft>
                <a:spcPct val="30000"/>
              </a:spcAft>
            </a:pPr>
            <a:r>
              <a:rPr lang="fa-IR" altLang="en-US" sz="1800" smtClean="0">
                <a:cs typeface="B Nazanin" pitchFamily="2" charset="-78"/>
              </a:rPr>
              <a:t>زمان پر شدگی مویرگی</a:t>
            </a:r>
            <a:r>
              <a:rPr lang="en-US" altLang="en-US" sz="1800" smtClean="0">
                <a:cs typeface="B Nazanin" pitchFamily="2" charset="-78"/>
              </a:rPr>
              <a:t> </a:t>
            </a:r>
            <a:r>
              <a:rPr lang="fa-IR" altLang="en-US" sz="1800" smtClean="0">
                <a:cs typeface="B Nazanin" pitchFamily="2" charset="-78"/>
              </a:rPr>
              <a:t>: </a:t>
            </a:r>
            <a:r>
              <a:rPr lang="en-US" altLang="en-US" sz="1800" smtClean="0">
                <a:cs typeface="B Nazanin" pitchFamily="2" charset="-78"/>
              </a:rPr>
              <a:t> </a:t>
            </a:r>
            <a:r>
              <a:rPr lang="fa-IR" altLang="en-US" sz="1800" smtClean="0">
                <a:cs typeface="B Nazanin" pitchFamily="2" charset="-78"/>
              </a:rPr>
              <a:t>نرمال (&lt;3ثانیه)</a:t>
            </a:r>
            <a:endParaRPr lang="en-US" altLang="en-US" sz="1800" smtClean="0">
              <a:cs typeface="B Nazanin" pitchFamily="2" charset="-78"/>
            </a:endParaRPr>
          </a:p>
        </p:txBody>
      </p:sp>
      <p:sp>
        <p:nvSpPr>
          <p:cNvPr id="7" name="Slide Number Placeholder 6"/>
          <p:cNvSpPr>
            <a:spLocks noGrp="1"/>
          </p:cNvSpPr>
          <p:nvPr>
            <p:ph type="sldNum" sz="quarter" idx="12"/>
          </p:nvPr>
        </p:nvSpPr>
        <p:spPr/>
        <p:txBody>
          <a:bodyPr/>
          <a:lstStyle/>
          <a:p>
            <a:pPr>
              <a:defRPr/>
            </a:pPr>
            <a:fld id="{3B13BEE3-CE51-4A4D-9E78-91515D829B6F}" type="slidenum">
              <a:rPr lang="ar-SA"/>
              <a:pPr>
                <a:defRPr/>
              </a:pPr>
              <a:t>14</a:t>
            </a:fld>
            <a:endParaRPr lang="en-US">
              <a:cs typeface="Times New Roman" pitchFamily="18" charset="0"/>
            </a:endParaRPr>
          </a:p>
        </p:txBody>
      </p:sp>
      <p:pic>
        <p:nvPicPr>
          <p:cNvPr id="764935" name="Picture 7" descr="Infected Leg Ulcer"/>
          <p:cNvPicPr>
            <a:picLocks noChangeAspect="1" noChangeArrowheads="1"/>
          </p:cNvPicPr>
          <p:nvPr/>
        </p:nvPicPr>
        <p:blipFill>
          <a:blip r:embed="rId3"/>
          <a:srcRect/>
          <a:stretch>
            <a:fillRect/>
          </a:stretch>
        </p:blipFill>
        <p:spPr bwMode="auto">
          <a:xfrm>
            <a:off x="152400" y="2895600"/>
            <a:ext cx="1816100" cy="30257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64935"/>
                                        </p:tgtEl>
                                        <p:attrNameLst>
                                          <p:attrName>style.visibility</p:attrName>
                                        </p:attrNameLst>
                                      </p:cBhvr>
                                      <p:to>
                                        <p:strVal val="visible"/>
                                      </p:to>
                                    </p:set>
                                    <p:animEffect transition="in" filter="checkerboard(across)">
                                      <p:cBhvr>
                                        <p:cTn id="7" dur="500"/>
                                        <p:tgtEl>
                                          <p:spTgt spid="7649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764940">
                                            <p:txEl>
                                              <p:pRg st="0" end="0"/>
                                            </p:txEl>
                                          </p:spTgt>
                                        </p:tgtEl>
                                        <p:attrNameLst>
                                          <p:attrName>style.visibility</p:attrName>
                                        </p:attrNameLst>
                                      </p:cBhvr>
                                      <p:to>
                                        <p:strVal val="visible"/>
                                      </p:to>
                                    </p:set>
                                    <p:animEffect transition="in" filter="slide(fromBottom)">
                                      <p:cBhvr>
                                        <p:cTn id="12" dur="500"/>
                                        <p:tgtEl>
                                          <p:spTgt spid="76494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764940">
                                            <p:txEl>
                                              <p:pRg st="1" end="1"/>
                                            </p:txEl>
                                          </p:spTgt>
                                        </p:tgtEl>
                                        <p:attrNameLst>
                                          <p:attrName>style.visibility</p:attrName>
                                        </p:attrNameLst>
                                      </p:cBhvr>
                                      <p:to>
                                        <p:strVal val="visible"/>
                                      </p:to>
                                    </p:set>
                                    <p:animEffect transition="in" filter="slide(fromBottom)">
                                      <p:cBhvr>
                                        <p:cTn id="17" dur="500"/>
                                        <p:tgtEl>
                                          <p:spTgt spid="76494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764940">
                                            <p:txEl>
                                              <p:pRg st="2" end="2"/>
                                            </p:txEl>
                                          </p:spTgt>
                                        </p:tgtEl>
                                        <p:attrNameLst>
                                          <p:attrName>style.visibility</p:attrName>
                                        </p:attrNameLst>
                                      </p:cBhvr>
                                      <p:to>
                                        <p:strVal val="visible"/>
                                      </p:to>
                                    </p:set>
                                    <p:animEffect transition="in" filter="slide(fromBottom)">
                                      <p:cBhvr>
                                        <p:cTn id="22" dur="500"/>
                                        <p:tgtEl>
                                          <p:spTgt spid="76494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764940">
                                            <p:txEl>
                                              <p:pRg st="3" end="3"/>
                                            </p:txEl>
                                          </p:spTgt>
                                        </p:tgtEl>
                                        <p:attrNameLst>
                                          <p:attrName>style.visibility</p:attrName>
                                        </p:attrNameLst>
                                      </p:cBhvr>
                                      <p:to>
                                        <p:strVal val="visible"/>
                                      </p:to>
                                    </p:set>
                                    <p:animEffect transition="in" filter="slide(fromBottom)">
                                      <p:cBhvr>
                                        <p:cTn id="27" dur="500"/>
                                        <p:tgtEl>
                                          <p:spTgt spid="76494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764940">
                                            <p:txEl>
                                              <p:pRg st="4" end="4"/>
                                            </p:txEl>
                                          </p:spTgt>
                                        </p:tgtEl>
                                        <p:attrNameLst>
                                          <p:attrName>style.visibility</p:attrName>
                                        </p:attrNameLst>
                                      </p:cBhvr>
                                      <p:to>
                                        <p:strVal val="visible"/>
                                      </p:to>
                                    </p:set>
                                    <p:animEffect transition="in" filter="slide(fromBottom)">
                                      <p:cBhvr>
                                        <p:cTn id="32" dur="500"/>
                                        <p:tgtEl>
                                          <p:spTgt spid="764940">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764940">
                                            <p:txEl>
                                              <p:pRg st="5" end="5"/>
                                            </p:txEl>
                                          </p:spTgt>
                                        </p:tgtEl>
                                        <p:attrNameLst>
                                          <p:attrName>style.visibility</p:attrName>
                                        </p:attrNameLst>
                                      </p:cBhvr>
                                      <p:to>
                                        <p:strVal val="visible"/>
                                      </p:to>
                                    </p:set>
                                    <p:animEffect transition="in" filter="slide(fromBottom)">
                                      <p:cBhvr>
                                        <p:cTn id="37" dur="500"/>
                                        <p:tgtEl>
                                          <p:spTgt spid="764940">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764940">
                                            <p:txEl>
                                              <p:pRg st="6" end="6"/>
                                            </p:txEl>
                                          </p:spTgt>
                                        </p:tgtEl>
                                        <p:attrNameLst>
                                          <p:attrName>style.visibility</p:attrName>
                                        </p:attrNameLst>
                                      </p:cBhvr>
                                      <p:to>
                                        <p:strVal val="visible"/>
                                      </p:to>
                                    </p:set>
                                    <p:animEffect transition="in" filter="slide(fromBottom)">
                                      <p:cBhvr>
                                        <p:cTn id="42" dur="500"/>
                                        <p:tgtEl>
                                          <p:spTgt spid="764940">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764940">
                                            <p:txEl>
                                              <p:pRg st="7" end="7"/>
                                            </p:txEl>
                                          </p:spTgt>
                                        </p:tgtEl>
                                        <p:attrNameLst>
                                          <p:attrName>style.visibility</p:attrName>
                                        </p:attrNameLst>
                                      </p:cBhvr>
                                      <p:to>
                                        <p:strVal val="visible"/>
                                      </p:to>
                                    </p:set>
                                    <p:animEffect transition="in" filter="slide(fromBottom)">
                                      <p:cBhvr>
                                        <p:cTn id="47" dur="500"/>
                                        <p:tgtEl>
                                          <p:spTgt spid="764940">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764940">
                                            <p:txEl>
                                              <p:pRg st="8" end="8"/>
                                            </p:txEl>
                                          </p:spTgt>
                                        </p:tgtEl>
                                        <p:attrNameLst>
                                          <p:attrName>style.visibility</p:attrName>
                                        </p:attrNameLst>
                                      </p:cBhvr>
                                      <p:to>
                                        <p:strVal val="visible"/>
                                      </p:to>
                                    </p:set>
                                    <p:animEffect transition="in" filter="slide(fromBottom)">
                                      <p:cBhvr>
                                        <p:cTn id="52" dur="500"/>
                                        <p:tgtEl>
                                          <p:spTgt spid="764940">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nodeType="clickEffect">
                                  <p:stCondLst>
                                    <p:cond delay="0"/>
                                  </p:stCondLst>
                                  <p:childTnLst>
                                    <p:set>
                                      <p:cBhvr>
                                        <p:cTn id="56" dur="1" fill="hold">
                                          <p:stCondLst>
                                            <p:cond delay="0"/>
                                          </p:stCondLst>
                                        </p:cTn>
                                        <p:tgtEl>
                                          <p:spTgt spid="764940">
                                            <p:txEl>
                                              <p:pRg st="9" end="9"/>
                                            </p:txEl>
                                          </p:spTgt>
                                        </p:tgtEl>
                                        <p:attrNameLst>
                                          <p:attrName>style.visibility</p:attrName>
                                        </p:attrNameLst>
                                      </p:cBhvr>
                                      <p:to>
                                        <p:strVal val="visible"/>
                                      </p:to>
                                    </p:set>
                                    <p:animEffect transition="in" filter="slide(fromBottom)">
                                      <p:cBhvr>
                                        <p:cTn id="57" dur="500"/>
                                        <p:tgtEl>
                                          <p:spTgt spid="764940">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nodeType="clickEffect">
                                  <p:stCondLst>
                                    <p:cond delay="0"/>
                                  </p:stCondLst>
                                  <p:childTnLst>
                                    <p:set>
                                      <p:cBhvr>
                                        <p:cTn id="61" dur="1" fill="hold">
                                          <p:stCondLst>
                                            <p:cond delay="0"/>
                                          </p:stCondLst>
                                        </p:cTn>
                                        <p:tgtEl>
                                          <p:spTgt spid="764940">
                                            <p:txEl>
                                              <p:pRg st="10" end="10"/>
                                            </p:txEl>
                                          </p:spTgt>
                                        </p:tgtEl>
                                        <p:attrNameLst>
                                          <p:attrName>style.visibility</p:attrName>
                                        </p:attrNameLst>
                                      </p:cBhvr>
                                      <p:to>
                                        <p:strVal val="visible"/>
                                      </p:to>
                                    </p:set>
                                    <p:animEffect transition="in" filter="slide(fromBottom)">
                                      <p:cBhvr>
                                        <p:cTn id="62" dur="500"/>
                                        <p:tgtEl>
                                          <p:spTgt spid="764940">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4" fill="hold" nodeType="clickEffect">
                                  <p:stCondLst>
                                    <p:cond delay="0"/>
                                  </p:stCondLst>
                                  <p:childTnLst>
                                    <p:set>
                                      <p:cBhvr>
                                        <p:cTn id="66" dur="1" fill="hold">
                                          <p:stCondLst>
                                            <p:cond delay="0"/>
                                          </p:stCondLst>
                                        </p:cTn>
                                        <p:tgtEl>
                                          <p:spTgt spid="764940">
                                            <p:txEl>
                                              <p:pRg st="11" end="11"/>
                                            </p:txEl>
                                          </p:spTgt>
                                        </p:tgtEl>
                                        <p:attrNameLst>
                                          <p:attrName>style.visibility</p:attrName>
                                        </p:attrNameLst>
                                      </p:cBhvr>
                                      <p:to>
                                        <p:strVal val="visible"/>
                                      </p:to>
                                    </p:set>
                                    <p:animEffect transition="in" filter="slide(fromBottom)">
                                      <p:cBhvr>
                                        <p:cTn id="67" dur="500"/>
                                        <p:tgtEl>
                                          <p:spTgt spid="76494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3"/>
          <p:cNvSpPr>
            <a:spLocks noGrp="1" noChangeArrowheads="1"/>
          </p:cNvSpPr>
          <p:nvPr>
            <p:ph type="title"/>
          </p:nvPr>
        </p:nvSpPr>
        <p:spPr/>
        <p:txBody>
          <a:bodyPr/>
          <a:lstStyle/>
          <a:p>
            <a:pPr algn="r" rtl="1" eaLnBrk="1" hangingPunct="1"/>
            <a:r>
              <a:rPr lang="fa-IR" altLang="en-US" sz="3200" smtClean="0">
                <a:cs typeface="B Nazanin" pitchFamily="2" charset="-78"/>
              </a:rPr>
              <a:t>زخم های وریدی</a:t>
            </a:r>
            <a:endParaRPr lang="en-US" altLang="en-US" sz="3200" smtClean="0">
              <a:cs typeface="B Nazanin" pitchFamily="2" charset="-78"/>
            </a:endParaRPr>
          </a:p>
        </p:txBody>
      </p:sp>
      <p:sp>
        <p:nvSpPr>
          <p:cNvPr id="761880" name="Rectangle 24"/>
          <p:cNvSpPr>
            <a:spLocks noGrp="1" noChangeArrowheads="1"/>
          </p:cNvSpPr>
          <p:nvPr>
            <p:ph type="body" sz="half" idx="1"/>
          </p:nvPr>
        </p:nvSpPr>
        <p:spPr>
          <a:xfrm>
            <a:off x="4800600" y="1981200"/>
            <a:ext cx="4097338" cy="3422650"/>
          </a:xfrm>
        </p:spPr>
        <p:txBody>
          <a:bodyPr/>
          <a:lstStyle/>
          <a:p>
            <a:pPr algn="r" rtl="1" eaLnBrk="1" hangingPunct="1">
              <a:spcAft>
                <a:spcPct val="75000"/>
              </a:spcAft>
            </a:pPr>
            <a:r>
              <a:rPr lang="fa-IR" altLang="en-US" sz="2800" smtClean="0">
                <a:cs typeface="B Nazanin" pitchFamily="2" charset="-78"/>
              </a:rPr>
              <a:t>در زنان بیشتر از مردان شایع است.</a:t>
            </a:r>
            <a:endParaRPr lang="en-US" altLang="en-US" sz="2800" baseline="30000" smtClean="0">
              <a:cs typeface="B Nazanin" pitchFamily="2" charset="-78"/>
            </a:endParaRPr>
          </a:p>
          <a:p>
            <a:pPr algn="r" rtl="1" eaLnBrk="1" hangingPunct="1">
              <a:spcAft>
                <a:spcPct val="75000"/>
              </a:spcAft>
            </a:pPr>
            <a:r>
              <a:rPr lang="fa-IR" altLang="en-US" sz="2800" smtClean="0">
                <a:cs typeface="B Nazanin" pitchFamily="2" charset="-78"/>
              </a:rPr>
              <a:t>خطر آن با افزایش سن افزایش می یابد.</a:t>
            </a:r>
            <a:r>
              <a:rPr lang="en-US" altLang="en-US" sz="2800" smtClean="0">
                <a:cs typeface="B Nazanin" pitchFamily="2" charset="-78"/>
              </a:rPr>
              <a:t> </a:t>
            </a:r>
            <a:endParaRPr lang="en-US" altLang="en-US" sz="2800" baseline="30000" smtClean="0">
              <a:cs typeface="B Nazanin" pitchFamily="2" charset="-78"/>
            </a:endParaRPr>
          </a:p>
          <a:p>
            <a:pPr algn="r" rtl="1" eaLnBrk="1" hangingPunct="1">
              <a:spcAft>
                <a:spcPct val="75000"/>
              </a:spcAft>
            </a:pPr>
            <a:r>
              <a:rPr lang="fa-IR" altLang="en-US" sz="2800" smtClean="0">
                <a:cs typeface="B Nazanin" pitchFamily="2" charset="-78"/>
              </a:rPr>
              <a:t>تاریخچه ای از ترومبوز ورید عمقی </a:t>
            </a:r>
            <a:r>
              <a:rPr lang="en-US" altLang="en-US" sz="2800" smtClean="0">
                <a:cs typeface="B Nazanin" pitchFamily="2" charset="-78"/>
              </a:rPr>
              <a:t>DVT </a:t>
            </a:r>
            <a:r>
              <a:rPr lang="fa-IR" altLang="en-US" sz="2800" smtClean="0">
                <a:cs typeface="B Nazanin" pitchFamily="2" charset="-78"/>
              </a:rPr>
              <a:t> نیز سبب افزایش ریسک پیشرفت زخم های وریدی می شود.</a:t>
            </a:r>
            <a:r>
              <a:rPr lang="en-US" altLang="en-US" sz="2800" smtClean="0"/>
              <a:t> </a:t>
            </a:r>
            <a:endParaRPr lang="en-US" altLang="en-US" sz="2800" baseline="30000" smtClean="0"/>
          </a:p>
        </p:txBody>
      </p:sp>
      <p:sp>
        <p:nvSpPr>
          <p:cNvPr id="7" name="Slide Number Placeholder 6"/>
          <p:cNvSpPr>
            <a:spLocks noGrp="1"/>
          </p:cNvSpPr>
          <p:nvPr>
            <p:ph type="sldNum" sz="quarter" idx="12"/>
          </p:nvPr>
        </p:nvSpPr>
        <p:spPr/>
        <p:txBody>
          <a:bodyPr/>
          <a:lstStyle/>
          <a:p>
            <a:pPr>
              <a:defRPr/>
            </a:pPr>
            <a:fld id="{FFB1DA64-B1D3-4C88-9C24-FBDDB4A8BDDF}" type="slidenum">
              <a:rPr lang="ar-SA"/>
              <a:pPr>
                <a:defRPr/>
              </a:pPr>
              <a:t>15</a:t>
            </a:fld>
            <a:endParaRPr lang="en-US">
              <a:cs typeface="Times New Roman" pitchFamily="18" charset="0"/>
            </a:endParaRPr>
          </a:p>
        </p:txBody>
      </p:sp>
      <p:pic>
        <p:nvPicPr>
          <p:cNvPr id="761872" name="Picture 16" descr="slide77"/>
          <p:cNvPicPr>
            <a:picLocks noChangeAspect="1" noChangeArrowheads="1"/>
          </p:cNvPicPr>
          <p:nvPr/>
        </p:nvPicPr>
        <p:blipFill>
          <a:blip r:embed="rId3"/>
          <a:srcRect/>
          <a:stretch>
            <a:fillRect/>
          </a:stretch>
        </p:blipFill>
        <p:spPr bwMode="auto">
          <a:xfrm>
            <a:off x="1725613" y="2976563"/>
            <a:ext cx="2200275" cy="2865437"/>
          </a:xfrm>
          <a:prstGeom prst="rect">
            <a:avLst/>
          </a:prstGeom>
          <a:ln>
            <a:noFill/>
          </a:ln>
          <a:effectLst>
            <a:outerShdw blurRad="292100" dist="139700" dir="2700000" algn="tl" rotWithShape="0">
              <a:srgbClr val="333333">
                <a:alpha val="65000"/>
              </a:srgbClr>
            </a:outerShdw>
          </a:effectLst>
        </p:spPr>
      </p:pic>
      <p:pic>
        <p:nvPicPr>
          <p:cNvPr id="761875" name="Picture 19" descr="slide 10d"/>
          <p:cNvPicPr>
            <a:picLocks noChangeAspect="1" noChangeArrowheads="1"/>
          </p:cNvPicPr>
          <p:nvPr/>
        </p:nvPicPr>
        <p:blipFill>
          <a:blip r:embed="rId4"/>
          <a:srcRect/>
          <a:stretch>
            <a:fillRect/>
          </a:stretch>
        </p:blipFill>
        <p:spPr bwMode="auto">
          <a:xfrm>
            <a:off x="339725" y="1384300"/>
            <a:ext cx="2203450" cy="18970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61875"/>
                                        </p:tgtEl>
                                        <p:attrNameLst>
                                          <p:attrName>style.visibility</p:attrName>
                                        </p:attrNameLst>
                                      </p:cBhvr>
                                      <p:to>
                                        <p:strVal val="visible"/>
                                      </p:to>
                                    </p:set>
                                    <p:animEffect transition="in" filter="checkerboard(across)">
                                      <p:cBhvr>
                                        <p:cTn id="7" dur="500"/>
                                        <p:tgtEl>
                                          <p:spTgt spid="761875"/>
                                        </p:tgtEl>
                                      </p:cBhvr>
                                    </p:animEffect>
                                  </p:childTnLst>
                                </p:cTn>
                              </p:par>
                              <p:par>
                                <p:cTn id="8" presetID="5" presetClass="entr" presetSubtype="10" fill="hold" nodeType="withEffect">
                                  <p:stCondLst>
                                    <p:cond delay="0"/>
                                  </p:stCondLst>
                                  <p:childTnLst>
                                    <p:set>
                                      <p:cBhvr>
                                        <p:cTn id="9" dur="1" fill="hold">
                                          <p:stCondLst>
                                            <p:cond delay="0"/>
                                          </p:stCondLst>
                                        </p:cTn>
                                        <p:tgtEl>
                                          <p:spTgt spid="761872"/>
                                        </p:tgtEl>
                                        <p:attrNameLst>
                                          <p:attrName>style.visibility</p:attrName>
                                        </p:attrNameLst>
                                      </p:cBhvr>
                                      <p:to>
                                        <p:strVal val="visible"/>
                                      </p:to>
                                    </p:set>
                                    <p:animEffect transition="in" filter="checkerboard(across)">
                                      <p:cBhvr>
                                        <p:cTn id="10" dur="500"/>
                                        <p:tgtEl>
                                          <p:spTgt spid="761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761880">
                                            <p:txEl>
                                              <p:pRg st="0" end="0"/>
                                            </p:txEl>
                                          </p:spTgt>
                                        </p:tgtEl>
                                        <p:attrNameLst>
                                          <p:attrName>style.visibility</p:attrName>
                                        </p:attrNameLst>
                                      </p:cBhvr>
                                      <p:to>
                                        <p:strVal val="visible"/>
                                      </p:to>
                                    </p:set>
                                    <p:animEffect transition="in" filter="slide(fromBottom)">
                                      <p:cBhvr>
                                        <p:cTn id="15" dur="500"/>
                                        <p:tgtEl>
                                          <p:spTgt spid="761880">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761880">
                                            <p:txEl>
                                              <p:pRg st="1" end="1"/>
                                            </p:txEl>
                                          </p:spTgt>
                                        </p:tgtEl>
                                        <p:attrNameLst>
                                          <p:attrName>style.visibility</p:attrName>
                                        </p:attrNameLst>
                                      </p:cBhvr>
                                      <p:to>
                                        <p:strVal val="visible"/>
                                      </p:to>
                                    </p:set>
                                    <p:animEffect transition="in" filter="slide(fromBottom)">
                                      <p:cBhvr>
                                        <p:cTn id="20" dur="500"/>
                                        <p:tgtEl>
                                          <p:spTgt spid="761880">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761880">
                                            <p:txEl>
                                              <p:pRg st="2" end="2"/>
                                            </p:txEl>
                                          </p:spTgt>
                                        </p:tgtEl>
                                        <p:attrNameLst>
                                          <p:attrName>style.visibility</p:attrName>
                                        </p:attrNameLst>
                                      </p:cBhvr>
                                      <p:to>
                                        <p:strVal val="visible"/>
                                      </p:to>
                                    </p:set>
                                    <p:animEffect transition="in" filter="slide(fromBottom)">
                                      <p:cBhvr>
                                        <p:cTn id="25" dur="500"/>
                                        <p:tgtEl>
                                          <p:spTgt spid="7618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8"/>
          <p:cNvSpPr>
            <a:spLocks noGrp="1" noChangeArrowheads="1"/>
          </p:cNvSpPr>
          <p:nvPr>
            <p:ph type="title"/>
          </p:nvPr>
        </p:nvSpPr>
        <p:spPr/>
        <p:txBody>
          <a:bodyPr/>
          <a:lstStyle/>
          <a:p>
            <a:pPr algn="r" rtl="1" eaLnBrk="1" hangingPunct="1"/>
            <a:r>
              <a:rPr lang="fa-IR" altLang="en-US" sz="3200" smtClean="0">
                <a:cs typeface="B Nazanin" pitchFamily="2" charset="-78"/>
              </a:rPr>
              <a:t>زخم های شریانی</a:t>
            </a:r>
            <a:endParaRPr lang="en-US" altLang="en-US" sz="3200" smtClean="0">
              <a:cs typeface="B Nazanin" pitchFamily="2" charset="-78"/>
            </a:endParaRPr>
          </a:p>
        </p:txBody>
      </p:sp>
      <p:sp>
        <p:nvSpPr>
          <p:cNvPr id="10" name="Slide Number Placeholder 4"/>
          <p:cNvSpPr>
            <a:spLocks noGrp="1"/>
          </p:cNvSpPr>
          <p:nvPr>
            <p:ph type="sldNum" sz="quarter" idx="12"/>
          </p:nvPr>
        </p:nvSpPr>
        <p:spPr>
          <a:xfrm>
            <a:off x="7229475" y="6597650"/>
            <a:ext cx="1905000" cy="457200"/>
          </a:xfrm>
        </p:spPr>
        <p:txBody>
          <a:bodyPr/>
          <a:lstStyle/>
          <a:p>
            <a:pPr>
              <a:defRPr/>
            </a:pPr>
            <a:fld id="{1258A602-33A4-4352-B08A-D1E73A52D067}" type="slidenum">
              <a:rPr lang="ar-SA"/>
              <a:pPr>
                <a:defRPr/>
              </a:pPr>
              <a:t>16</a:t>
            </a:fld>
            <a:endParaRPr lang="en-US">
              <a:cs typeface="Times New Roman" pitchFamily="18" charset="0"/>
            </a:endParaRPr>
          </a:p>
        </p:txBody>
      </p:sp>
      <p:pic>
        <p:nvPicPr>
          <p:cNvPr id="1265668" name="Picture 4" descr="arterial1"/>
          <p:cNvPicPr>
            <a:picLocks noChangeAspect="1" noChangeArrowheads="1"/>
          </p:cNvPicPr>
          <p:nvPr/>
        </p:nvPicPr>
        <p:blipFill>
          <a:blip r:embed="rId3"/>
          <a:srcRect/>
          <a:stretch>
            <a:fillRect/>
          </a:stretch>
        </p:blipFill>
        <p:spPr bwMode="auto">
          <a:xfrm>
            <a:off x="2663825" y="3116263"/>
            <a:ext cx="3317875" cy="2160587"/>
          </a:xfrm>
          <a:prstGeom prst="rect">
            <a:avLst/>
          </a:prstGeom>
          <a:ln>
            <a:noFill/>
          </a:ln>
          <a:effectLst>
            <a:outerShdw blurRad="292100" dist="139700" dir="2700000" algn="tl" rotWithShape="0">
              <a:srgbClr val="333333">
                <a:alpha val="65000"/>
              </a:srgbClr>
            </a:outerShdw>
          </a:effectLst>
        </p:spPr>
      </p:pic>
      <p:sp>
        <p:nvSpPr>
          <p:cNvPr id="1265679" name="Rectangle 15"/>
          <p:cNvSpPr>
            <a:spLocks noChangeArrowheads="1"/>
          </p:cNvSpPr>
          <p:nvPr/>
        </p:nvSpPr>
        <p:spPr bwMode="gray">
          <a:xfrm>
            <a:off x="842963" y="1597025"/>
            <a:ext cx="7264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344488" indent="-344488">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a:buClr>
                <a:srgbClr val="FFCCFF"/>
              </a:buClr>
              <a:buFont typeface="Wingdings 2" pitchFamily="18" charset="2"/>
              <a:buNone/>
            </a:pPr>
            <a:r>
              <a:rPr lang="fa-IR" altLang="en-US" sz="3200">
                <a:cs typeface="B Nazanin" pitchFamily="2" charset="-78"/>
              </a:rPr>
              <a:t>زخم های شریانی یا زخم های ایسکمیک ،زخمهایی هستند که در اثر ایسکمی و یا نکروزبافت در نتیجه عدم کفایت شریانی ایجاد می شوند.</a:t>
            </a:r>
            <a:endParaRPr lang="en-US" altLang="en-US" sz="3200" baseline="30000">
              <a:cs typeface="B Nazanin" pitchFamily="2" charset="-7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65668"/>
                                        </p:tgtEl>
                                        <p:attrNameLst>
                                          <p:attrName>style.visibility</p:attrName>
                                        </p:attrNameLst>
                                      </p:cBhvr>
                                      <p:to>
                                        <p:strVal val="visible"/>
                                      </p:to>
                                    </p:set>
                                    <p:animEffect transition="in" filter="checkerboard(across)">
                                      <p:cBhvr>
                                        <p:cTn id="7" dur="500"/>
                                        <p:tgtEl>
                                          <p:spTgt spid="12656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265679"/>
                                        </p:tgtEl>
                                        <p:attrNameLst>
                                          <p:attrName>style.visibility</p:attrName>
                                        </p:attrNameLst>
                                      </p:cBhvr>
                                      <p:to>
                                        <p:strVal val="visible"/>
                                      </p:to>
                                    </p:set>
                                    <p:animEffect transition="in" filter="slide(fromBottom)">
                                      <p:cBhvr>
                                        <p:cTn id="12" dur="500"/>
                                        <p:tgtEl>
                                          <p:spTgt spid="1265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7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10"/>
          <p:cNvSpPr>
            <a:spLocks noGrp="1" noChangeArrowheads="1"/>
          </p:cNvSpPr>
          <p:nvPr>
            <p:ph type="title"/>
          </p:nvPr>
        </p:nvSpPr>
        <p:spPr>
          <a:xfrm>
            <a:off x="457200" y="274638"/>
            <a:ext cx="8229600" cy="1020762"/>
          </a:xfrm>
        </p:spPr>
        <p:txBody>
          <a:bodyPr/>
          <a:lstStyle/>
          <a:p>
            <a:pPr algn="r" rtl="1" eaLnBrk="1" hangingPunct="1"/>
            <a:r>
              <a:rPr lang="fa-IR" altLang="en-US" sz="3200" smtClean="0">
                <a:cs typeface="B Nazanin" pitchFamily="2" charset="-78"/>
              </a:rPr>
              <a:t>زخم های شریانی </a:t>
            </a:r>
            <a:endParaRPr lang="en-US" altLang="en-US" sz="3200" baseline="30000" smtClean="0">
              <a:cs typeface="B Nazanin" pitchFamily="2" charset="-78"/>
            </a:endParaRPr>
          </a:p>
        </p:txBody>
      </p:sp>
      <p:sp>
        <p:nvSpPr>
          <p:cNvPr id="772107" name="Rectangle 11"/>
          <p:cNvSpPr>
            <a:spLocks noGrp="1" noChangeArrowheads="1"/>
          </p:cNvSpPr>
          <p:nvPr>
            <p:ph idx="1"/>
          </p:nvPr>
        </p:nvSpPr>
        <p:spPr>
          <a:xfrm>
            <a:off x="0" y="1143000"/>
            <a:ext cx="8955088" cy="3741738"/>
          </a:xfrm>
        </p:spPr>
        <p:txBody>
          <a:bodyPr/>
          <a:lstStyle/>
          <a:p>
            <a:pPr marL="288925" indent="-288925" algn="r" rtl="1" eaLnBrk="1" hangingPunct="1">
              <a:spcAft>
                <a:spcPct val="25000"/>
              </a:spcAft>
            </a:pPr>
            <a:r>
              <a:rPr lang="fa-IR" altLang="en-US" sz="1800" smtClean="0">
                <a:cs typeface="B Nazanin" pitchFamily="2" charset="-78"/>
              </a:rPr>
              <a:t>محل : سر انگشتان پا، اطراف غوزک جانبی، فضاهایی که در معرض فشار یا آسیب تکرار شونده قرار دارند.</a:t>
            </a:r>
            <a:endParaRPr lang="en-US" altLang="en-US" sz="1800" smtClean="0">
              <a:cs typeface="B Nazanin" pitchFamily="2" charset="-78"/>
            </a:endParaRPr>
          </a:p>
          <a:p>
            <a:pPr marL="288925" indent="-288925" algn="r" rtl="1" eaLnBrk="1" hangingPunct="1">
              <a:spcAft>
                <a:spcPct val="25000"/>
              </a:spcAft>
            </a:pPr>
            <a:r>
              <a:rPr lang="fa-IR" altLang="en-US" sz="1800" smtClean="0">
                <a:cs typeface="B Nazanin" pitchFamily="2" charset="-78"/>
              </a:rPr>
              <a:t>رنگ : پایه زخم، رنگ پریده یا زرد رنگ است </a:t>
            </a:r>
            <a:endParaRPr lang="en-US" altLang="en-US" sz="1800" smtClean="0">
              <a:cs typeface="B Nazanin" pitchFamily="2" charset="-78"/>
            </a:endParaRPr>
          </a:p>
          <a:p>
            <a:pPr marL="288925" indent="-288925" algn="r" rtl="1" eaLnBrk="1" hangingPunct="1">
              <a:spcAft>
                <a:spcPct val="25000"/>
              </a:spcAft>
            </a:pPr>
            <a:r>
              <a:rPr lang="fa-IR" altLang="en-US" sz="1800" smtClean="0">
                <a:cs typeface="B Nazanin" pitchFamily="2" charset="-78"/>
              </a:rPr>
              <a:t>پوست : براق، سفت، خشک، بدون مو در قسمت های انتهایی اندام تحتانی، آتروفی بافت زیرجلدی</a:t>
            </a:r>
          </a:p>
          <a:p>
            <a:pPr marL="288925" indent="-288925" algn="r" rtl="1" eaLnBrk="1" hangingPunct="1">
              <a:spcAft>
                <a:spcPct val="25000"/>
              </a:spcAft>
            </a:pPr>
            <a:r>
              <a:rPr lang="fa-IR" altLang="en-US" sz="1800" smtClean="0">
                <a:cs typeface="B Nazanin" pitchFamily="2" charset="-78"/>
              </a:rPr>
              <a:t>عمق : زیاد</a:t>
            </a:r>
          </a:p>
          <a:p>
            <a:pPr marL="288925" indent="-288925" algn="r" rtl="1" eaLnBrk="1" hangingPunct="1">
              <a:spcAft>
                <a:spcPct val="25000"/>
              </a:spcAft>
            </a:pPr>
            <a:r>
              <a:rPr lang="fa-IR" altLang="en-US" sz="1800" smtClean="0">
                <a:cs typeface="B Nazanin" pitchFamily="2" charset="-78"/>
              </a:rPr>
              <a:t>لبه زخم </a:t>
            </a:r>
            <a:r>
              <a:rPr lang="en-US" altLang="en-US" sz="1800" smtClean="0">
                <a:cs typeface="B Nazanin" pitchFamily="2" charset="-78"/>
              </a:rPr>
              <a:t> </a:t>
            </a:r>
            <a:r>
              <a:rPr lang="fa-IR" altLang="en-US" sz="1800" smtClean="0">
                <a:cs typeface="B Nazanin" pitchFamily="2" charset="-78"/>
              </a:rPr>
              <a:t>: صاف و هموار</a:t>
            </a:r>
          </a:p>
          <a:p>
            <a:pPr marL="288925" indent="-288925" algn="r" rtl="1" eaLnBrk="1" hangingPunct="1">
              <a:spcAft>
                <a:spcPct val="25000"/>
              </a:spcAft>
            </a:pPr>
            <a:r>
              <a:rPr lang="fa-IR" altLang="en-US" sz="1800" smtClean="0">
                <a:cs typeface="B Nazanin" pitchFamily="2" charset="-78"/>
              </a:rPr>
              <a:t>اگزودا : حداقل</a:t>
            </a:r>
          </a:p>
          <a:p>
            <a:pPr marL="288925" indent="-288925" algn="r" rtl="1" eaLnBrk="1" hangingPunct="1">
              <a:spcAft>
                <a:spcPct val="25000"/>
              </a:spcAft>
            </a:pPr>
            <a:r>
              <a:rPr lang="fa-IR" altLang="en-US" sz="1800" smtClean="0">
                <a:cs typeface="B Nazanin" pitchFamily="2" charset="-78"/>
              </a:rPr>
              <a:t>ادم : متغیر</a:t>
            </a:r>
          </a:p>
          <a:p>
            <a:pPr marL="288925" indent="-288925" algn="r" rtl="1" eaLnBrk="1" hangingPunct="1">
              <a:spcAft>
                <a:spcPct val="25000"/>
              </a:spcAft>
            </a:pPr>
            <a:r>
              <a:rPr lang="fa-IR" altLang="en-US" sz="1800" smtClean="0">
                <a:cs typeface="B Nazanin" pitchFamily="2" charset="-78"/>
              </a:rPr>
              <a:t>دمای پوست</a:t>
            </a:r>
            <a:r>
              <a:rPr lang="en-US" altLang="en-US" sz="1800" smtClean="0">
                <a:cs typeface="B Nazanin" pitchFamily="2" charset="-78"/>
              </a:rPr>
              <a:t> </a:t>
            </a:r>
            <a:r>
              <a:rPr lang="fa-IR" altLang="en-US" sz="1800" smtClean="0">
                <a:cs typeface="B Nazanin" pitchFamily="2" charset="-78"/>
              </a:rPr>
              <a:t>: کاهش یافته/ سرد</a:t>
            </a:r>
          </a:p>
          <a:p>
            <a:pPr marL="288925" indent="-288925" algn="r" rtl="1" eaLnBrk="1" hangingPunct="1">
              <a:spcAft>
                <a:spcPct val="25000"/>
              </a:spcAft>
            </a:pPr>
            <a:r>
              <a:rPr lang="fa-IR" altLang="en-US" sz="1800" smtClean="0">
                <a:cs typeface="B Nazanin" pitchFamily="2" charset="-78"/>
              </a:rPr>
              <a:t>بافت زخم : بافت گرانولاسیون به ندرت رویت می شود</a:t>
            </a:r>
          </a:p>
          <a:p>
            <a:pPr marL="288925" indent="-288925" algn="r" rtl="1" eaLnBrk="1" hangingPunct="1">
              <a:spcAft>
                <a:spcPct val="25000"/>
              </a:spcAft>
            </a:pPr>
            <a:r>
              <a:rPr lang="fa-IR" altLang="en-US" sz="1800" smtClean="0">
                <a:cs typeface="B Nazanin" pitchFamily="2" charset="-78"/>
              </a:rPr>
              <a:t>عفونت: به فراوانی</a:t>
            </a:r>
          </a:p>
          <a:p>
            <a:pPr marL="288925" indent="-288925" algn="r" rtl="1" eaLnBrk="1" hangingPunct="1">
              <a:spcAft>
                <a:spcPct val="25000"/>
              </a:spcAft>
            </a:pPr>
            <a:r>
              <a:rPr lang="fa-IR" altLang="en-US" sz="1800" smtClean="0">
                <a:cs typeface="B Nazanin" pitchFamily="2" charset="-78"/>
              </a:rPr>
              <a:t>نکروز: نکروز سیاه و گانگرن ممکن است مشاهده شود</a:t>
            </a:r>
          </a:p>
          <a:p>
            <a:pPr marL="288925" indent="-288925" algn="r" rtl="1" eaLnBrk="1" hangingPunct="1">
              <a:spcAft>
                <a:spcPct val="25000"/>
              </a:spcAft>
            </a:pPr>
            <a:r>
              <a:rPr lang="fa-IR" altLang="en-US" sz="1800" smtClean="0">
                <a:cs typeface="B Nazanin" pitchFamily="2" charset="-78"/>
              </a:rPr>
              <a:t>درد: لنگیدن متناوب، حین استراحت، پوزیشنی، شبانه</a:t>
            </a:r>
          </a:p>
          <a:p>
            <a:pPr marL="288925" indent="-288925" algn="r" rtl="1" eaLnBrk="1" hangingPunct="1">
              <a:spcAft>
                <a:spcPct val="25000"/>
              </a:spcAft>
            </a:pPr>
            <a:r>
              <a:rPr lang="fa-IR" altLang="en-US" sz="1800" smtClean="0">
                <a:cs typeface="B Nazanin" pitchFamily="2" charset="-78"/>
              </a:rPr>
              <a:t>نبض های محیطی : کاهش یافته یا بدون نبض</a:t>
            </a:r>
          </a:p>
          <a:p>
            <a:pPr marL="288925" indent="-288925" algn="r" rtl="1" eaLnBrk="1" hangingPunct="1">
              <a:spcAft>
                <a:spcPct val="25000"/>
              </a:spcAft>
            </a:pPr>
            <a:r>
              <a:rPr lang="fa-IR" altLang="en-US" sz="1800" smtClean="0">
                <a:cs typeface="B Nazanin" pitchFamily="2" charset="-78"/>
              </a:rPr>
              <a:t>زمان پرشدن مویرگی : به تأخیر افتاده</a:t>
            </a:r>
          </a:p>
        </p:txBody>
      </p:sp>
      <p:sp>
        <p:nvSpPr>
          <p:cNvPr id="7" name="Slide Number Placeholder 5"/>
          <p:cNvSpPr>
            <a:spLocks noGrp="1"/>
          </p:cNvSpPr>
          <p:nvPr>
            <p:ph type="sldNum" sz="quarter" idx="12"/>
          </p:nvPr>
        </p:nvSpPr>
        <p:spPr/>
        <p:txBody>
          <a:bodyPr/>
          <a:lstStyle/>
          <a:p>
            <a:pPr>
              <a:defRPr/>
            </a:pPr>
            <a:fld id="{C8113CFD-CE28-44D1-AE7C-0F6DA1D1F931}" type="slidenum">
              <a:rPr lang="ar-SA"/>
              <a:pPr>
                <a:defRPr/>
              </a:pPr>
              <a:t>17</a:t>
            </a:fld>
            <a:endParaRPr lang="en-US" dirty="0">
              <a:cs typeface="Times New Roman" pitchFamily="18" charset="0"/>
            </a:endParaRPr>
          </a:p>
        </p:txBody>
      </p:sp>
      <p:pic>
        <p:nvPicPr>
          <p:cNvPr id="772105" name="Picture 9" descr="slide 10f"/>
          <p:cNvPicPr>
            <a:picLocks noChangeAspect="1" noChangeArrowheads="1"/>
          </p:cNvPicPr>
          <p:nvPr/>
        </p:nvPicPr>
        <p:blipFill>
          <a:blip r:embed="rId3"/>
          <a:srcRect/>
          <a:stretch>
            <a:fillRect/>
          </a:stretch>
        </p:blipFill>
        <p:spPr bwMode="auto">
          <a:xfrm>
            <a:off x="304800" y="2833688"/>
            <a:ext cx="3352800" cy="29114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72105"/>
                                        </p:tgtEl>
                                        <p:attrNameLst>
                                          <p:attrName>style.visibility</p:attrName>
                                        </p:attrNameLst>
                                      </p:cBhvr>
                                      <p:to>
                                        <p:strVal val="visible"/>
                                      </p:to>
                                    </p:set>
                                    <p:animEffect transition="in" filter="checkerboard(across)">
                                      <p:cBhvr>
                                        <p:cTn id="7" dur="500"/>
                                        <p:tgtEl>
                                          <p:spTgt spid="7721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772107">
                                            <p:txEl>
                                              <p:pRg st="0" end="0"/>
                                            </p:txEl>
                                          </p:spTgt>
                                        </p:tgtEl>
                                        <p:attrNameLst>
                                          <p:attrName>style.visibility</p:attrName>
                                        </p:attrNameLst>
                                      </p:cBhvr>
                                      <p:to>
                                        <p:strVal val="visible"/>
                                      </p:to>
                                    </p:set>
                                    <p:animEffect transition="in" filter="slide(fromBottom)">
                                      <p:cBhvr>
                                        <p:cTn id="12" dur="500"/>
                                        <p:tgtEl>
                                          <p:spTgt spid="7721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772107">
                                            <p:txEl>
                                              <p:pRg st="1" end="1"/>
                                            </p:txEl>
                                          </p:spTgt>
                                        </p:tgtEl>
                                        <p:attrNameLst>
                                          <p:attrName>style.visibility</p:attrName>
                                        </p:attrNameLst>
                                      </p:cBhvr>
                                      <p:to>
                                        <p:strVal val="visible"/>
                                      </p:to>
                                    </p:set>
                                    <p:animEffect transition="in" filter="slide(fromBottom)">
                                      <p:cBhvr>
                                        <p:cTn id="17" dur="500"/>
                                        <p:tgtEl>
                                          <p:spTgt spid="77210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772107">
                                            <p:txEl>
                                              <p:pRg st="2" end="2"/>
                                            </p:txEl>
                                          </p:spTgt>
                                        </p:tgtEl>
                                        <p:attrNameLst>
                                          <p:attrName>style.visibility</p:attrName>
                                        </p:attrNameLst>
                                      </p:cBhvr>
                                      <p:to>
                                        <p:strVal val="visible"/>
                                      </p:to>
                                    </p:set>
                                    <p:animEffect transition="in" filter="slide(fromBottom)">
                                      <p:cBhvr>
                                        <p:cTn id="22" dur="500"/>
                                        <p:tgtEl>
                                          <p:spTgt spid="77210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772107">
                                            <p:txEl>
                                              <p:pRg st="3" end="3"/>
                                            </p:txEl>
                                          </p:spTgt>
                                        </p:tgtEl>
                                        <p:attrNameLst>
                                          <p:attrName>style.visibility</p:attrName>
                                        </p:attrNameLst>
                                      </p:cBhvr>
                                      <p:to>
                                        <p:strVal val="visible"/>
                                      </p:to>
                                    </p:set>
                                    <p:animEffect transition="in" filter="slide(fromBottom)">
                                      <p:cBhvr>
                                        <p:cTn id="27" dur="500"/>
                                        <p:tgtEl>
                                          <p:spTgt spid="77210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772107">
                                            <p:txEl>
                                              <p:pRg st="4" end="4"/>
                                            </p:txEl>
                                          </p:spTgt>
                                        </p:tgtEl>
                                        <p:attrNameLst>
                                          <p:attrName>style.visibility</p:attrName>
                                        </p:attrNameLst>
                                      </p:cBhvr>
                                      <p:to>
                                        <p:strVal val="visible"/>
                                      </p:to>
                                    </p:set>
                                    <p:animEffect transition="in" filter="slide(fromBottom)">
                                      <p:cBhvr>
                                        <p:cTn id="32" dur="500"/>
                                        <p:tgtEl>
                                          <p:spTgt spid="77210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772107">
                                            <p:txEl>
                                              <p:pRg st="5" end="5"/>
                                            </p:txEl>
                                          </p:spTgt>
                                        </p:tgtEl>
                                        <p:attrNameLst>
                                          <p:attrName>style.visibility</p:attrName>
                                        </p:attrNameLst>
                                      </p:cBhvr>
                                      <p:to>
                                        <p:strVal val="visible"/>
                                      </p:to>
                                    </p:set>
                                    <p:animEffect transition="in" filter="slide(fromBottom)">
                                      <p:cBhvr>
                                        <p:cTn id="37" dur="500"/>
                                        <p:tgtEl>
                                          <p:spTgt spid="77210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772107">
                                            <p:txEl>
                                              <p:pRg st="6" end="6"/>
                                            </p:txEl>
                                          </p:spTgt>
                                        </p:tgtEl>
                                        <p:attrNameLst>
                                          <p:attrName>style.visibility</p:attrName>
                                        </p:attrNameLst>
                                      </p:cBhvr>
                                      <p:to>
                                        <p:strVal val="visible"/>
                                      </p:to>
                                    </p:set>
                                    <p:animEffect transition="in" filter="slide(fromBottom)">
                                      <p:cBhvr>
                                        <p:cTn id="42" dur="500"/>
                                        <p:tgtEl>
                                          <p:spTgt spid="772107">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772107">
                                            <p:txEl>
                                              <p:pRg st="7" end="7"/>
                                            </p:txEl>
                                          </p:spTgt>
                                        </p:tgtEl>
                                        <p:attrNameLst>
                                          <p:attrName>style.visibility</p:attrName>
                                        </p:attrNameLst>
                                      </p:cBhvr>
                                      <p:to>
                                        <p:strVal val="visible"/>
                                      </p:to>
                                    </p:set>
                                    <p:animEffect transition="in" filter="slide(fromBottom)">
                                      <p:cBhvr>
                                        <p:cTn id="47" dur="500"/>
                                        <p:tgtEl>
                                          <p:spTgt spid="772107">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772107">
                                            <p:txEl>
                                              <p:pRg st="8" end="8"/>
                                            </p:txEl>
                                          </p:spTgt>
                                        </p:tgtEl>
                                        <p:attrNameLst>
                                          <p:attrName>style.visibility</p:attrName>
                                        </p:attrNameLst>
                                      </p:cBhvr>
                                      <p:to>
                                        <p:strVal val="visible"/>
                                      </p:to>
                                    </p:set>
                                    <p:animEffect transition="in" filter="slide(fromBottom)">
                                      <p:cBhvr>
                                        <p:cTn id="52" dur="500"/>
                                        <p:tgtEl>
                                          <p:spTgt spid="772107">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nodeType="clickEffect">
                                  <p:stCondLst>
                                    <p:cond delay="0"/>
                                  </p:stCondLst>
                                  <p:childTnLst>
                                    <p:set>
                                      <p:cBhvr>
                                        <p:cTn id="56" dur="1" fill="hold">
                                          <p:stCondLst>
                                            <p:cond delay="0"/>
                                          </p:stCondLst>
                                        </p:cTn>
                                        <p:tgtEl>
                                          <p:spTgt spid="772107">
                                            <p:txEl>
                                              <p:pRg st="9" end="9"/>
                                            </p:txEl>
                                          </p:spTgt>
                                        </p:tgtEl>
                                        <p:attrNameLst>
                                          <p:attrName>style.visibility</p:attrName>
                                        </p:attrNameLst>
                                      </p:cBhvr>
                                      <p:to>
                                        <p:strVal val="visible"/>
                                      </p:to>
                                    </p:set>
                                    <p:animEffect transition="in" filter="slide(fromBottom)">
                                      <p:cBhvr>
                                        <p:cTn id="57" dur="500"/>
                                        <p:tgtEl>
                                          <p:spTgt spid="772107">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nodeType="clickEffect">
                                  <p:stCondLst>
                                    <p:cond delay="0"/>
                                  </p:stCondLst>
                                  <p:childTnLst>
                                    <p:set>
                                      <p:cBhvr>
                                        <p:cTn id="61" dur="1" fill="hold">
                                          <p:stCondLst>
                                            <p:cond delay="0"/>
                                          </p:stCondLst>
                                        </p:cTn>
                                        <p:tgtEl>
                                          <p:spTgt spid="772107">
                                            <p:txEl>
                                              <p:pRg st="10" end="10"/>
                                            </p:txEl>
                                          </p:spTgt>
                                        </p:tgtEl>
                                        <p:attrNameLst>
                                          <p:attrName>style.visibility</p:attrName>
                                        </p:attrNameLst>
                                      </p:cBhvr>
                                      <p:to>
                                        <p:strVal val="visible"/>
                                      </p:to>
                                    </p:set>
                                    <p:animEffect transition="in" filter="slide(fromBottom)">
                                      <p:cBhvr>
                                        <p:cTn id="62" dur="500"/>
                                        <p:tgtEl>
                                          <p:spTgt spid="772107">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4" fill="hold" nodeType="clickEffect">
                                  <p:stCondLst>
                                    <p:cond delay="0"/>
                                  </p:stCondLst>
                                  <p:childTnLst>
                                    <p:set>
                                      <p:cBhvr>
                                        <p:cTn id="66" dur="1" fill="hold">
                                          <p:stCondLst>
                                            <p:cond delay="0"/>
                                          </p:stCondLst>
                                        </p:cTn>
                                        <p:tgtEl>
                                          <p:spTgt spid="772107">
                                            <p:txEl>
                                              <p:pRg st="11" end="11"/>
                                            </p:txEl>
                                          </p:spTgt>
                                        </p:tgtEl>
                                        <p:attrNameLst>
                                          <p:attrName>style.visibility</p:attrName>
                                        </p:attrNameLst>
                                      </p:cBhvr>
                                      <p:to>
                                        <p:strVal val="visible"/>
                                      </p:to>
                                    </p:set>
                                    <p:animEffect transition="in" filter="slide(fromBottom)">
                                      <p:cBhvr>
                                        <p:cTn id="67" dur="500"/>
                                        <p:tgtEl>
                                          <p:spTgt spid="772107">
                                            <p:txEl>
                                              <p:pRg st="11" end="1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4" fill="hold" nodeType="clickEffect">
                                  <p:stCondLst>
                                    <p:cond delay="0"/>
                                  </p:stCondLst>
                                  <p:childTnLst>
                                    <p:set>
                                      <p:cBhvr>
                                        <p:cTn id="71" dur="1" fill="hold">
                                          <p:stCondLst>
                                            <p:cond delay="0"/>
                                          </p:stCondLst>
                                        </p:cTn>
                                        <p:tgtEl>
                                          <p:spTgt spid="772107">
                                            <p:txEl>
                                              <p:pRg st="12" end="12"/>
                                            </p:txEl>
                                          </p:spTgt>
                                        </p:tgtEl>
                                        <p:attrNameLst>
                                          <p:attrName>style.visibility</p:attrName>
                                        </p:attrNameLst>
                                      </p:cBhvr>
                                      <p:to>
                                        <p:strVal val="visible"/>
                                      </p:to>
                                    </p:set>
                                    <p:animEffect transition="in" filter="slide(fromBottom)">
                                      <p:cBhvr>
                                        <p:cTn id="72" dur="500"/>
                                        <p:tgtEl>
                                          <p:spTgt spid="772107">
                                            <p:txEl>
                                              <p:pRg st="12" end="1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2" presetClass="entr" presetSubtype="4" fill="hold" nodeType="clickEffect">
                                  <p:stCondLst>
                                    <p:cond delay="0"/>
                                  </p:stCondLst>
                                  <p:childTnLst>
                                    <p:set>
                                      <p:cBhvr>
                                        <p:cTn id="76" dur="1" fill="hold">
                                          <p:stCondLst>
                                            <p:cond delay="0"/>
                                          </p:stCondLst>
                                        </p:cTn>
                                        <p:tgtEl>
                                          <p:spTgt spid="772107">
                                            <p:txEl>
                                              <p:pRg st="13" end="13"/>
                                            </p:txEl>
                                          </p:spTgt>
                                        </p:tgtEl>
                                        <p:attrNameLst>
                                          <p:attrName>style.visibility</p:attrName>
                                        </p:attrNameLst>
                                      </p:cBhvr>
                                      <p:to>
                                        <p:strVal val="visible"/>
                                      </p:to>
                                    </p:set>
                                    <p:animEffect transition="in" filter="slide(fromBottom)">
                                      <p:cBhvr>
                                        <p:cTn id="77" dur="500"/>
                                        <p:tgtEl>
                                          <p:spTgt spid="77210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17"/>
          <p:cNvSpPr>
            <a:spLocks noGrp="1" noChangeArrowheads="1"/>
          </p:cNvSpPr>
          <p:nvPr>
            <p:ph type="title"/>
          </p:nvPr>
        </p:nvSpPr>
        <p:spPr/>
        <p:txBody>
          <a:bodyPr/>
          <a:lstStyle/>
          <a:p>
            <a:pPr algn="r" rtl="1" eaLnBrk="1" hangingPunct="1"/>
            <a:r>
              <a:rPr lang="fa-IR" altLang="en-US" sz="3200" smtClean="0">
                <a:cs typeface="B Nazanin" pitchFamily="2" charset="-78"/>
              </a:rPr>
              <a:t>زخم های شریانی</a:t>
            </a:r>
            <a:endParaRPr lang="en-US" altLang="en-US" sz="3200" smtClean="0">
              <a:cs typeface="B Nazanin" pitchFamily="2" charset="-78"/>
            </a:endParaRPr>
          </a:p>
        </p:txBody>
      </p:sp>
      <p:sp>
        <p:nvSpPr>
          <p:cNvPr id="770066" name="Rectangle 18"/>
          <p:cNvSpPr>
            <a:spLocks noGrp="1" noChangeArrowheads="1"/>
          </p:cNvSpPr>
          <p:nvPr>
            <p:ph idx="1"/>
          </p:nvPr>
        </p:nvSpPr>
        <p:spPr>
          <a:xfrm>
            <a:off x="266700" y="1282700"/>
            <a:ext cx="8493125" cy="2773363"/>
          </a:xfrm>
        </p:spPr>
        <p:txBody>
          <a:bodyPr/>
          <a:lstStyle/>
          <a:p>
            <a:pPr algn="r" rtl="1" eaLnBrk="1" hangingPunct="1">
              <a:spcAft>
                <a:spcPct val="150000"/>
              </a:spcAft>
            </a:pPr>
            <a:r>
              <a:rPr lang="fa-IR" altLang="en-US" smtClean="0">
                <a:cs typeface="B Nazanin" pitchFamily="2" charset="-78"/>
              </a:rPr>
              <a:t>شایعترین علت بیماری شریانی آترواسکلروزیس است.</a:t>
            </a:r>
            <a:endParaRPr lang="en-US" altLang="en-US" baseline="30000" smtClean="0">
              <a:cs typeface="B Nazanin" pitchFamily="2" charset="-78"/>
            </a:endParaRPr>
          </a:p>
          <a:p>
            <a:pPr algn="r" rtl="1" eaLnBrk="1" hangingPunct="1"/>
            <a:r>
              <a:rPr lang="fa-IR" altLang="en-US" smtClean="0">
                <a:cs typeface="B Nazanin" pitchFamily="2" charset="-78"/>
              </a:rPr>
              <a:t>شیوع : 30% موارد بالای 66 سال است. </a:t>
            </a:r>
            <a:endParaRPr lang="en-US" altLang="en-US" baseline="30000" smtClean="0">
              <a:cs typeface="B Nazanin" pitchFamily="2" charset="-78"/>
            </a:endParaRPr>
          </a:p>
        </p:txBody>
      </p:sp>
      <p:sp>
        <p:nvSpPr>
          <p:cNvPr id="8" name="Slide Number Placeholder 5"/>
          <p:cNvSpPr>
            <a:spLocks noGrp="1"/>
          </p:cNvSpPr>
          <p:nvPr>
            <p:ph type="sldNum" sz="quarter" idx="12"/>
          </p:nvPr>
        </p:nvSpPr>
        <p:spPr/>
        <p:txBody>
          <a:bodyPr/>
          <a:lstStyle/>
          <a:p>
            <a:pPr>
              <a:defRPr/>
            </a:pPr>
            <a:fld id="{E3D09C97-B458-4CB2-9553-8318F93180A4}" type="slidenum">
              <a:rPr lang="ar-SA"/>
              <a:pPr>
                <a:defRPr/>
              </a:pPr>
              <a:t>18</a:t>
            </a:fld>
            <a:endParaRPr lang="en-US">
              <a:cs typeface="Times New Roman" pitchFamily="18" charset="0"/>
            </a:endParaRPr>
          </a:p>
        </p:txBody>
      </p:sp>
      <p:pic>
        <p:nvPicPr>
          <p:cNvPr id="770061" name="Picture 13" descr="arterial1"/>
          <p:cNvPicPr>
            <a:picLocks noChangeAspect="1" noChangeArrowheads="1"/>
          </p:cNvPicPr>
          <p:nvPr/>
        </p:nvPicPr>
        <p:blipFill>
          <a:blip r:embed="rId3"/>
          <a:srcRect/>
          <a:stretch>
            <a:fillRect/>
          </a:stretch>
        </p:blipFill>
        <p:spPr bwMode="auto">
          <a:xfrm>
            <a:off x="5953125" y="3724275"/>
            <a:ext cx="2638425" cy="1717675"/>
          </a:xfrm>
          <a:prstGeom prst="rect">
            <a:avLst/>
          </a:prstGeom>
          <a:ln>
            <a:noFill/>
          </a:ln>
          <a:effectLst>
            <a:outerShdw blurRad="292100" dist="139700" dir="2700000" algn="tl" rotWithShape="0">
              <a:srgbClr val="333333">
                <a:alpha val="65000"/>
              </a:srgbClr>
            </a:outerShdw>
          </a:effectLst>
        </p:spPr>
      </p:pic>
      <p:pic>
        <p:nvPicPr>
          <p:cNvPr id="770063" name="Picture 15" descr="slide107b"/>
          <p:cNvPicPr>
            <a:picLocks noChangeAspect="1" noChangeArrowheads="1"/>
          </p:cNvPicPr>
          <p:nvPr/>
        </p:nvPicPr>
        <p:blipFill>
          <a:blip r:embed="rId4"/>
          <a:srcRect/>
          <a:stretch>
            <a:fillRect/>
          </a:stretch>
        </p:blipFill>
        <p:spPr bwMode="auto">
          <a:xfrm>
            <a:off x="3178175" y="3743325"/>
            <a:ext cx="2613025" cy="1698625"/>
          </a:xfrm>
          <a:prstGeom prst="rect">
            <a:avLst/>
          </a:prstGeom>
          <a:ln>
            <a:noFill/>
          </a:ln>
          <a:effectLst>
            <a:outerShdw blurRad="292100" dist="139700" dir="2700000" algn="tl" rotWithShape="0">
              <a:srgbClr val="333333">
                <a:alpha val="65000"/>
              </a:srgbClr>
            </a:outerShdw>
          </a:effectLst>
        </p:spPr>
      </p:pic>
      <p:pic>
        <p:nvPicPr>
          <p:cNvPr id="770064" name="Picture 16" descr="slide107a"/>
          <p:cNvPicPr>
            <a:picLocks noChangeAspect="1" noChangeArrowheads="1"/>
          </p:cNvPicPr>
          <p:nvPr/>
        </p:nvPicPr>
        <p:blipFill>
          <a:blip r:embed="rId5"/>
          <a:srcRect/>
          <a:stretch>
            <a:fillRect/>
          </a:stretch>
        </p:blipFill>
        <p:spPr bwMode="auto">
          <a:xfrm>
            <a:off x="390525" y="3719513"/>
            <a:ext cx="2643188" cy="17192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70061"/>
                                        </p:tgtEl>
                                        <p:attrNameLst>
                                          <p:attrName>style.visibility</p:attrName>
                                        </p:attrNameLst>
                                      </p:cBhvr>
                                      <p:to>
                                        <p:strVal val="visible"/>
                                      </p:to>
                                    </p:set>
                                    <p:animEffect transition="in" filter="checkerboard(across)">
                                      <p:cBhvr>
                                        <p:cTn id="7" dur="500"/>
                                        <p:tgtEl>
                                          <p:spTgt spid="770061"/>
                                        </p:tgtEl>
                                      </p:cBhvr>
                                    </p:animEffect>
                                  </p:childTnLst>
                                </p:cTn>
                              </p:par>
                              <p:par>
                                <p:cTn id="8" presetID="5" presetClass="entr" presetSubtype="10" fill="hold" nodeType="withEffect">
                                  <p:stCondLst>
                                    <p:cond delay="0"/>
                                  </p:stCondLst>
                                  <p:childTnLst>
                                    <p:set>
                                      <p:cBhvr>
                                        <p:cTn id="9" dur="1" fill="hold">
                                          <p:stCondLst>
                                            <p:cond delay="0"/>
                                          </p:stCondLst>
                                        </p:cTn>
                                        <p:tgtEl>
                                          <p:spTgt spid="770063"/>
                                        </p:tgtEl>
                                        <p:attrNameLst>
                                          <p:attrName>style.visibility</p:attrName>
                                        </p:attrNameLst>
                                      </p:cBhvr>
                                      <p:to>
                                        <p:strVal val="visible"/>
                                      </p:to>
                                    </p:set>
                                    <p:animEffect transition="in" filter="checkerboard(across)">
                                      <p:cBhvr>
                                        <p:cTn id="10" dur="500"/>
                                        <p:tgtEl>
                                          <p:spTgt spid="770063"/>
                                        </p:tgtEl>
                                      </p:cBhvr>
                                    </p:animEffect>
                                  </p:childTnLst>
                                </p:cTn>
                              </p:par>
                              <p:par>
                                <p:cTn id="11" presetID="5" presetClass="entr" presetSubtype="10" fill="hold" nodeType="withEffect">
                                  <p:stCondLst>
                                    <p:cond delay="0"/>
                                  </p:stCondLst>
                                  <p:childTnLst>
                                    <p:set>
                                      <p:cBhvr>
                                        <p:cTn id="12" dur="1" fill="hold">
                                          <p:stCondLst>
                                            <p:cond delay="0"/>
                                          </p:stCondLst>
                                        </p:cTn>
                                        <p:tgtEl>
                                          <p:spTgt spid="770064"/>
                                        </p:tgtEl>
                                        <p:attrNameLst>
                                          <p:attrName>style.visibility</p:attrName>
                                        </p:attrNameLst>
                                      </p:cBhvr>
                                      <p:to>
                                        <p:strVal val="visible"/>
                                      </p:to>
                                    </p:set>
                                    <p:animEffect transition="in" filter="checkerboard(across)">
                                      <p:cBhvr>
                                        <p:cTn id="13" dur="500"/>
                                        <p:tgtEl>
                                          <p:spTgt spid="77006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770066">
                                            <p:txEl>
                                              <p:pRg st="0" end="0"/>
                                            </p:txEl>
                                          </p:spTgt>
                                        </p:tgtEl>
                                        <p:attrNameLst>
                                          <p:attrName>style.visibility</p:attrName>
                                        </p:attrNameLst>
                                      </p:cBhvr>
                                      <p:to>
                                        <p:strVal val="visible"/>
                                      </p:to>
                                    </p:set>
                                    <p:animEffect transition="in" filter="slide(fromBottom)">
                                      <p:cBhvr>
                                        <p:cTn id="18" dur="500"/>
                                        <p:tgtEl>
                                          <p:spTgt spid="77006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770066">
                                            <p:txEl>
                                              <p:pRg st="1" end="1"/>
                                            </p:txEl>
                                          </p:spTgt>
                                        </p:tgtEl>
                                        <p:attrNameLst>
                                          <p:attrName>style.visibility</p:attrName>
                                        </p:attrNameLst>
                                      </p:cBhvr>
                                      <p:to>
                                        <p:strVal val="visible"/>
                                      </p:to>
                                    </p:set>
                                    <p:animEffect transition="in" filter="slide(fromBottom)">
                                      <p:cBhvr>
                                        <p:cTn id="23" dur="500"/>
                                        <p:tgtEl>
                                          <p:spTgt spid="7700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13"/>
          <p:cNvSpPr>
            <a:spLocks noGrp="1" noChangeArrowheads="1"/>
          </p:cNvSpPr>
          <p:nvPr>
            <p:ph type="title"/>
          </p:nvPr>
        </p:nvSpPr>
        <p:spPr/>
        <p:txBody>
          <a:bodyPr/>
          <a:lstStyle/>
          <a:p>
            <a:pPr algn="r" rtl="1" eaLnBrk="1" hangingPunct="1"/>
            <a:r>
              <a:rPr lang="fa-IR" altLang="en-US" sz="3200" smtClean="0">
                <a:cs typeface="B Nazanin" pitchFamily="2" charset="-78"/>
              </a:rPr>
              <a:t>زخم های توأم شریانی- وریدی</a:t>
            </a:r>
            <a:endParaRPr lang="en-US" altLang="en-US" sz="3200" smtClean="0">
              <a:cs typeface="B Nazanin" pitchFamily="2" charset="-78"/>
            </a:endParaRPr>
          </a:p>
        </p:txBody>
      </p:sp>
      <p:sp>
        <p:nvSpPr>
          <p:cNvPr id="1207310" name="Rectangle 14"/>
          <p:cNvSpPr>
            <a:spLocks noGrp="1" noChangeArrowheads="1"/>
          </p:cNvSpPr>
          <p:nvPr>
            <p:ph type="body" sz="half" idx="1"/>
          </p:nvPr>
        </p:nvSpPr>
        <p:spPr>
          <a:xfrm>
            <a:off x="2438400" y="2362200"/>
            <a:ext cx="6592888" cy="3308350"/>
          </a:xfrm>
        </p:spPr>
        <p:txBody>
          <a:bodyPr/>
          <a:lstStyle/>
          <a:p>
            <a:pPr algn="r" rtl="1" eaLnBrk="1" hangingPunct="1">
              <a:spcAft>
                <a:spcPct val="100000"/>
              </a:spcAft>
            </a:pPr>
            <a:r>
              <a:rPr lang="fa-IR" altLang="en-US" sz="2000" smtClean="0">
                <a:cs typeface="B Nazanin" pitchFamily="2" charset="-78"/>
              </a:rPr>
              <a:t>معمولاً علائمی از عدم کفایت شریانی و وریدی را توأم دارد</a:t>
            </a:r>
            <a:endParaRPr lang="en-US" altLang="en-US" sz="2000" baseline="30000" smtClean="0">
              <a:cs typeface="B Nazanin" pitchFamily="2" charset="-78"/>
            </a:endParaRPr>
          </a:p>
          <a:p>
            <a:pPr algn="r" rtl="1" eaLnBrk="1" hangingPunct="1">
              <a:spcAft>
                <a:spcPct val="100000"/>
              </a:spcAft>
            </a:pPr>
            <a:r>
              <a:rPr lang="fa-IR" altLang="en-US" sz="2000" smtClean="0">
                <a:cs typeface="B Nazanin" pitchFamily="2" charset="-78"/>
              </a:rPr>
              <a:t>ارزیابی و تشخیص مناسب، کنترل و درمان مناسب را نتیجه می دهد.</a:t>
            </a:r>
            <a:r>
              <a:rPr lang="en-US" altLang="en-US" sz="2000" smtClean="0">
                <a:cs typeface="B Nazanin" pitchFamily="2" charset="-78"/>
              </a:rPr>
              <a:t> </a:t>
            </a:r>
            <a:endParaRPr lang="en-US" altLang="en-US" sz="2000" baseline="30000" smtClean="0">
              <a:cs typeface="B Nazanin" pitchFamily="2" charset="-78"/>
            </a:endParaRPr>
          </a:p>
          <a:p>
            <a:pPr algn="r" rtl="1" eaLnBrk="1" hangingPunct="1">
              <a:spcAft>
                <a:spcPct val="100000"/>
              </a:spcAft>
            </a:pPr>
            <a:r>
              <a:rPr lang="fa-IR" altLang="en-US" sz="2000" smtClean="0">
                <a:cs typeface="B Nazanin" pitchFamily="2" charset="-78"/>
              </a:rPr>
              <a:t>تا حد 26% زخم وریدی مزمن یک درگیری شریانی نیز دارد</a:t>
            </a:r>
            <a:endParaRPr lang="en-US" altLang="en-US" sz="2000" baseline="30000" smtClean="0">
              <a:cs typeface="B Nazanin" pitchFamily="2" charset="-78"/>
            </a:endParaRPr>
          </a:p>
        </p:txBody>
      </p:sp>
      <p:sp>
        <p:nvSpPr>
          <p:cNvPr id="7" name="Slide Number Placeholder 6"/>
          <p:cNvSpPr>
            <a:spLocks noGrp="1"/>
          </p:cNvSpPr>
          <p:nvPr>
            <p:ph type="sldNum" sz="quarter" idx="12"/>
          </p:nvPr>
        </p:nvSpPr>
        <p:spPr/>
        <p:txBody>
          <a:bodyPr/>
          <a:lstStyle/>
          <a:p>
            <a:pPr>
              <a:defRPr/>
            </a:pPr>
            <a:fld id="{4E049E76-D57E-467D-8495-7A2821F1BA6E}" type="slidenum">
              <a:rPr lang="ar-SA"/>
              <a:pPr>
                <a:defRPr/>
              </a:pPr>
              <a:t>19</a:t>
            </a:fld>
            <a:endParaRPr lang="en-US">
              <a:cs typeface="Times New Roman" pitchFamily="18" charset="0"/>
            </a:endParaRPr>
          </a:p>
        </p:txBody>
      </p:sp>
      <p:pic>
        <p:nvPicPr>
          <p:cNvPr id="1207313" name="Picture 17" descr="slide119b"/>
          <p:cNvPicPr>
            <a:picLocks noChangeAspect="1" noChangeArrowheads="1"/>
          </p:cNvPicPr>
          <p:nvPr/>
        </p:nvPicPr>
        <p:blipFill>
          <a:blip r:embed="rId3"/>
          <a:srcRect/>
          <a:stretch>
            <a:fillRect/>
          </a:stretch>
        </p:blipFill>
        <p:spPr bwMode="auto">
          <a:xfrm>
            <a:off x="415925" y="4191000"/>
            <a:ext cx="2122488" cy="2479675"/>
          </a:xfrm>
          <a:prstGeom prst="rect">
            <a:avLst/>
          </a:prstGeom>
          <a:ln>
            <a:noFill/>
          </a:ln>
          <a:effectLst>
            <a:outerShdw blurRad="292100" dist="139700" dir="2700000" algn="tl" rotWithShape="0">
              <a:srgbClr val="333333">
                <a:alpha val="65000"/>
              </a:srgbClr>
            </a:outerShdw>
          </a:effectLst>
        </p:spPr>
      </p:pic>
      <p:pic>
        <p:nvPicPr>
          <p:cNvPr id="1207314" name="Picture 18" descr="slide119a"/>
          <p:cNvPicPr>
            <a:picLocks noChangeAspect="1" noChangeArrowheads="1"/>
          </p:cNvPicPr>
          <p:nvPr/>
        </p:nvPicPr>
        <p:blipFill>
          <a:blip r:embed="rId4"/>
          <a:srcRect/>
          <a:stretch>
            <a:fillRect/>
          </a:stretch>
        </p:blipFill>
        <p:spPr bwMode="auto">
          <a:xfrm>
            <a:off x="415925" y="1368425"/>
            <a:ext cx="2130425" cy="24876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07314"/>
                                        </p:tgtEl>
                                        <p:attrNameLst>
                                          <p:attrName>style.visibility</p:attrName>
                                        </p:attrNameLst>
                                      </p:cBhvr>
                                      <p:to>
                                        <p:strVal val="visible"/>
                                      </p:to>
                                    </p:set>
                                    <p:animEffect transition="in" filter="checkerboard(across)">
                                      <p:cBhvr>
                                        <p:cTn id="7" dur="500"/>
                                        <p:tgtEl>
                                          <p:spTgt spid="1207314"/>
                                        </p:tgtEl>
                                      </p:cBhvr>
                                    </p:animEffect>
                                  </p:childTnLst>
                                </p:cTn>
                              </p:par>
                              <p:par>
                                <p:cTn id="8" presetID="5" presetClass="entr" presetSubtype="10" fill="hold" nodeType="withEffect">
                                  <p:stCondLst>
                                    <p:cond delay="0"/>
                                  </p:stCondLst>
                                  <p:childTnLst>
                                    <p:set>
                                      <p:cBhvr>
                                        <p:cTn id="9" dur="1" fill="hold">
                                          <p:stCondLst>
                                            <p:cond delay="0"/>
                                          </p:stCondLst>
                                        </p:cTn>
                                        <p:tgtEl>
                                          <p:spTgt spid="1207313"/>
                                        </p:tgtEl>
                                        <p:attrNameLst>
                                          <p:attrName>style.visibility</p:attrName>
                                        </p:attrNameLst>
                                      </p:cBhvr>
                                      <p:to>
                                        <p:strVal val="visible"/>
                                      </p:to>
                                    </p:set>
                                    <p:animEffect transition="in" filter="checkerboard(across)">
                                      <p:cBhvr>
                                        <p:cTn id="10" dur="500"/>
                                        <p:tgtEl>
                                          <p:spTgt spid="12073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1207310">
                                            <p:txEl>
                                              <p:pRg st="0" end="0"/>
                                            </p:txEl>
                                          </p:spTgt>
                                        </p:tgtEl>
                                        <p:attrNameLst>
                                          <p:attrName>style.visibility</p:attrName>
                                        </p:attrNameLst>
                                      </p:cBhvr>
                                      <p:to>
                                        <p:strVal val="visible"/>
                                      </p:to>
                                    </p:set>
                                    <p:animEffect transition="in" filter="slide(fromBottom)">
                                      <p:cBhvr>
                                        <p:cTn id="15" dur="500"/>
                                        <p:tgtEl>
                                          <p:spTgt spid="1207310">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1207310">
                                            <p:txEl>
                                              <p:pRg st="1" end="1"/>
                                            </p:txEl>
                                          </p:spTgt>
                                        </p:tgtEl>
                                        <p:attrNameLst>
                                          <p:attrName>style.visibility</p:attrName>
                                        </p:attrNameLst>
                                      </p:cBhvr>
                                      <p:to>
                                        <p:strVal val="visible"/>
                                      </p:to>
                                    </p:set>
                                    <p:animEffect transition="in" filter="slide(fromBottom)">
                                      <p:cBhvr>
                                        <p:cTn id="20" dur="500"/>
                                        <p:tgtEl>
                                          <p:spTgt spid="1207310">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207310">
                                            <p:txEl>
                                              <p:pRg st="2" end="2"/>
                                            </p:txEl>
                                          </p:spTgt>
                                        </p:tgtEl>
                                        <p:attrNameLst>
                                          <p:attrName>style.visibility</p:attrName>
                                        </p:attrNameLst>
                                      </p:cBhvr>
                                      <p:to>
                                        <p:strVal val="visible"/>
                                      </p:to>
                                    </p:set>
                                    <p:animEffect transition="in" filter="slide(fromBottom)">
                                      <p:cBhvr>
                                        <p:cTn id="25" dur="500"/>
                                        <p:tgtEl>
                                          <p:spTgt spid="12073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endParaRPr lang="en-US" dirty="0">
              <a:cs typeface="B Titr" pitchFamily="2" charset="-78"/>
            </a:endParaRPr>
          </a:p>
        </p:txBody>
      </p:sp>
      <p:sp>
        <p:nvSpPr>
          <p:cNvPr id="3" name="Text Placeholder 2"/>
          <p:cNvSpPr>
            <a:spLocks noGrp="1"/>
          </p:cNvSpPr>
          <p:nvPr>
            <p:ph type="body" idx="1"/>
          </p:nvPr>
        </p:nvSpPr>
        <p:spPr>
          <a:xfrm>
            <a:off x="-38100" y="2438400"/>
            <a:ext cx="3467100" cy="4419600"/>
          </a:xfrm>
          <a:solidFill>
            <a:schemeClr val="tx2">
              <a:lumMod val="90000"/>
            </a:schemeClr>
          </a:solidFill>
        </p:spPr>
        <p:txBody>
          <a:bodyPr/>
          <a:lstStyle/>
          <a:p>
            <a:pPr algn="ctr">
              <a:defRPr/>
            </a:pPr>
            <a:r>
              <a:rPr lang="fa-IR" sz="4400" dirty="0" smtClean="0">
                <a:solidFill>
                  <a:srgbClr val="FF0000"/>
                </a:solidFill>
                <a:cs typeface="B Nazanin" pitchFamily="2" charset="-78"/>
              </a:rPr>
              <a:t>سوپروايزر آموزشي بیمارستان آيت ا... طالقاني  (ره ) اهواز</a:t>
            </a:r>
          </a:p>
          <a:p>
            <a:pPr algn="ctr">
              <a:defRPr/>
            </a:pPr>
            <a:r>
              <a:rPr lang="fa-IR" sz="4400" dirty="0" smtClean="0">
                <a:solidFill>
                  <a:srgbClr val="FFFF00"/>
                </a:solidFill>
                <a:cs typeface="B Nazanin" pitchFamily="2" charset="-78"/>
              </a:rPr>
              <a:t>بهار 1397</a:t>
            </a:r>
            <a:endParaRPr lang="en-US" sz="4400" dirty="0">
              <a:solidFill>
                <a:srgbClr val="FFFF00"/>
              </a:solidFill>
              <a:cs typeface="B Nazanin" pitchFamily="2" charset="-78"/>
            </a:endParaRPr>
          </a:p>
        </p:txBody>
      </p:sp>
      <p:sp>
        <p:nvSpPr>
          <p:cNvPr id="4" name="Title 1"/>
          <p:cNvSpPr txBox="1">
            <a:spLocks/>
          </p:cNvSpPr>
          <p:nvPr/>
        </p:nvSpPr>
        <p:spPr bwMode="auto">
          <a:xfrm>
            <a:off x="-38100" y="0"/>
            <a:ext cx="3467100" cy="3086100"/>
          </a:xfrm>
          <a:prstGeom prst="rect">
            <a:avLst/>
          </a:prstGeom>
          <a:solidFill>
            <a:srgbClr val="92D050"/>
          </a:solidFill>
          <a:ln>
            <a:noFill/>
          </a:ln>
        </p:spPr>
        <p:txBody>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defRPr/>
            </a:pPr>
            <a:r>
              <a:rPr lang="fa-IR" dirty="0" smtClean="0">
                <a:solidFill>
                  <a:srgbClr val="00B0F0"/>
                </a:solidFill>
                <a:cs typeface="B Titr" pitchFamily="2" charset="-78"/>
              </a:rPr>
              <a:t>هوالشافی</a:t>
            </a:r>
          </a:p>
          <a:p>
            <a:pPr algn="r">
              <a:defRPr/>
            </a:pPr>
            <a:r>
              <a:rPr lang="fa-IR" dirty="0" smtClean="0">
                <a:cs typeface="B Titr" pitchFamily="2" charset="-78"/>
              </a:rPr>
              <a:t>شهرام خميسي – </a:t>
            </a:r>
            <a:r>
              <a:rPr lang="fa-IR" sz="2000" dirty="0" smtClean="0">
                <a:cs typeface="B Titr" pitchFamily="2" charset="-78"/>
              </a:rPr>
              <a:t>كارشناس ارشد پرستاري</a:t>
            </a:r>
            <a:endParaRPr lang="en-US" sz="2000" dirty="0">
              <a:cs typeface="B Titr" pitchFamily="2" charset="-78"/>
            </a:endParaRPr>
          </a:p>
        </p:txBody>
      </p:sp>
      <p:pic>
        <p:nvPicPr>
          <p:cNvPr id="5125" name="Picture 5" descr="C:\Users\user\Desktop\imeni-behesh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12"/>
          <p:cNvSpPr>
            <a:spLocks noGrp="1" noChangeArrowheads="1"/>
          </p:cNvSpPr>
          <p:nvPr>
            <p:ph type="title"/>
          </p:nvPr>
        </p:nvSpPr>
        <p:spPr>
          <a:xfrm>
            <a:off x="1066800" y="76200"/>
            <a:ext cx="7772400" cy="1219200"/>
          </a:xfrm>
        </p:spPr>
        <p:txBody>
          <a:bodyPr/>
          <a:lstStyle/>
          <a:p>
            <a:pPr algn="r" rtl="1" eaLnBrk="1" hangingPunct="1"/>
            <a:r>
              <a:rPr lang="fa-IR" altLang="en-US" sz="3200" smtClean="0">
                <a:cs typeface="B Nazanin" pitchFamily="2" charset="-78"/>
              </a:rPr>
              <a:t>زخم های توأم شریانی- وریدی</a:t>
            </a:r>
            <a:endParaRPr lang="en-US" altLang="en-US" sz="3200" smtClean="0">
              <a:cs typeface="B Nazanin" pitchFamily="2" charset="-78"/>
            </a:endParaRPr>
          </a:p>
        </p:txBody>
      </p:sp>
      <p:sp>
        <p:nvSpPr>
          <p:cNvPr id="1209357" name="Rectangle 13"/>
          <p:cNvSpPr>
            <a:spLocks noGrp="1" noChangeArrowheads="1"/>
          </p:cNvSpPr>
          <p:nvPr>
            <p:ph type="body" sz="half" idx="1"/>
          </p:nvPr>
        </p:nvSpPr>
        <p:spPr>
          <a:xfrm>
            <a:off x="2149475" y="1176338"/>
            <a:ext cx="6543675" cy="3886200"/>
          </a:xfrm>
        </p:spPr>
        <p:txBody>
          <a:bodyPr/>
          <a:lstStyle/>
          <a:p>
            <a:pPr marL="288925" indent="-288925" algn="r" rtl="1" eaLnBrk="1" hangingPunct="1">
              <a:spcAft>
                <a:spcPct val="35000"/>
              </a:spcAft>
            </a:pPr>
            <a:r>
              <a:rPr lang="fa-IR" altLang="en-US" sz="1600" smtClean="0">
                <a:cs typeface="B Nazanin" pitchFamily="2" charset="-78"/>
              </a:rPr>
              <a:t>محل : قسمت میانی و پایین پا و همچنین مچ پا ، بالای غوزک میانی پا</a:t>
            </a:r>
            <a:endParaRPr lang="en-US" altLang="en-US" sz="1600" baseline="30000" smtClean="0">
              <a:cs typeface="B Nazanin" pitchFamily="2" charset="-78"/>
            </a:endParaRPr>
          </a:p>
          <a:p>
            <a:pPr marL="288925" indent="-288925" algn="r" rtl="1" eaLnBrk="1" hangingPunct="1">
              <a:spcAft>
                <a:spcPct val="35000"/>
              </a:spcAft>
            </a:pPr>
            <a:r>
              <a:rPr lang="en-US" altLang="en-US" sz="1600" smtClean="0">
                <a:cs typeface="B Nazanin" pitchFamily="2" charset="-78"/>
              </a:rPr>
              <a:t>5</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پوست اطراف : اریتما یا لک قهوه ای شایع است</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لبه های زخم : منظم یا نامنظم</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اگزودا : متوسط تا زیاد</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ادم : مشاهده می شود</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دمای پوستی : پایین به دنبال بیماری شریانی</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بافت : بافت گرانولاسیون ممکن است مشاهده شود</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عفونت : ممکن است مشاهده شود</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نکروز : نکروز سیاه، گانگرن ممکن است به دنبال بیماری شریانی مشاهده شود.</a:t>
            </a:r>
            <a:r>
              <a:rPr lang="en-US" altLang="en-US" sz="1600" smtClean="0">
                <a:cs typeface="B Nazanin" pitchFamily="2" charset="-78"/>
              </a:rPr>
              <a:t> </a:t>
            </a:r>
          </a:p>
          <a:p>
            <a:pPr marL="288925" indent="-288925" algn="r" rtl="1" eaLnBrk="1" hangingPunct="1">
              <a:spcAft>
                <a:spcPct val="35000"/>
              </a:spcAft>
            </a:pPr>
            <a:r>
              <a:rPr lang="fa-IR" altLang="en-US" sz="1600" smtClean="0">
                <a:cs typeface="B Nazanin" pitchFamily="2" charset="-78"/>
              </a:rPr>
              <a:t>درد : به شدت بیماری شریانی بستگی دارد</a:t>
            </a:r>
            <a:endParaRPr lang="en-US" altLang="en-US" sz="1600" smtClean="0">
              <a:cs typeface="B Nazanin" pitchFamily="2" charset="-78"/>
            </a:endParaRPr>
          </a:p>
          <a:p>
            <a:pPr marL="288925" indent="-288925" algn="r" rtl="1" eaLnBrk="1" hangingPunct="1">
              <a:spcAft>
                <a:spcPct val="35000"/>
              </a:spcAft>
            </a:pPr>
            <a:r>
              <a:rPr lang="fa-IR" altLang="en-US" sz="1600" smtClean="0">
                <a:cs typeface="B Nazanin" pitchFamily="2" charset="-78"/>
              </a:rPr>
              <a:t>نبض های محیطی : وجود ندارد یا کاهش یافته است</a:t>
            </a:r>
            <a:endParaRPr lang="en-US" altLang="en-US" sz="1600" baseline="30000" smtClean="0">
              <a:cs typeface="B Nazanin" pitchFamily="2" charset="-78"/>
            </a:endParaRPr>
          </a:p>
          <a:p>
            <a:pPr marL="288925" indent="-288925" algn="r" rtl="1" eaLnBrk="1" hangingPunct="1">
              <a:spcAft>
                <a:spcPct val="35000"/>
              </a:spcAft>
            </a:pPr>
            <a:r>
              <a:rPr lang="fa-IR" altLang="en-US" sz="1600" smtClean="0">
                <a:cs typeface="B Nazanin" pitchFamily="2" charset="-78"/>
              </a:rPr>
              <a:t>پرشدگی مویرگی :  با تأخیر بیش از 3 ثانیه</a:t>
            </a:r>
            <a:endParaRPr lang="en-US" altLang="en-US" sz="1600" baseline="30000" smtClean="0">
              <a:cs typeface="B Nazanin" pitchFamily="2" charset="-78"/>
            </a:endParaRPr>
          </a:p>
          <a:p>
            <a:pPr marL="288925" indent="-288925" algn="r" rtl="1" eaLnBrk="1" hangingPunct="1"/>
            <a:r>
              <a:rPr lang="en-US" altLang="en-US" sz="1600" smtClean="0">
                <a:cs typeface="B Nazanin" pitchFamily="2" charset="-78"/>
              </a:rPr>
              <a:t>ABI </a:t>
            </a:r>
            <a:r>
              <a:rPr lang="fa-IR" altLang="en-US" sz="1600" smtClean="0">
                <a:cs typeface="B Nazanin" pitchFamily="2" charset="-78"/>
              </a:rPr>
              <a:t> : بین 0.5 تا 0.8</a:t>
            </a:r>
            <a:endParaRPr lang="en-US" altLang="en-US" sz="1600" baseline="30000" smtClean="0">
              <a:cs typeface="B Nazanin" pitchFamily="2" charset="-78"/>
            </a:endParaRPr>
          </a:p>
        </p:txBody>
      </p:sp>
      <p:sp>
        <p:nvSpPr>
          <p:cNvPr id="6" name="Slide Number Placeholder 6"/>
          <p:cNvSpPr>
            <a:spLocks noGrp="1"/>
          </p:cNvSpPr>
          <p:nvPr>
            <p:ph type="sldNum" sz="quarter" idx="12"/>
          </p:nvPr>
        </p:nvSpPr>
        <p:spPr/>
        <p:txBody>
          <a:bodyPr/>
          <a:lstStyle/>
          <a:p>
            <a:pPr>
              <a:defRPr/>
            </a:pPr>
            <a:fld id="{CB040D2A-DA20-4476-BA33-71B3F3314BEA}" type="slidenum">
              <a:rPr lang="ar-SA"/>
              <a:pPr>
                <a:defRPr/>
              </a:pPr>
              <a:t>20</a:t>
            </a:fld>
            <a:endParaRPr lang="en-US">
              <a:cs typeface="Times New Roman" pitchFamily="18" charset="0"/>
            </a:endParaRPr>
          </a:p>
        </p:txBody>
      </p:sp>
      <p:pic>
        <p:nvPicPr>
          <p:cNvPr id="2050" name="Picture 2" descr="E:\CVT\pics\wounds\M2800138-Artwork_showing_different_types_of_leg_ulcer-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1722438"/>
            <a:ext cx="25749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209357">
                                            <p:txEl>
                                              <p:pRg st="0" end="0"/>
                                            </p:txEl>
                                          </p:spTgt>
                                        </p:tgtEl>
                                        <p:attrNameLst>
                                          <p:attrName>style.visibility</p:attrName>
                                        </p:attrNameLst>
                                      </p:cBhvr>
                                      <p:to>
                                        <p:strVal val="visible"/>
                                      </p:to>
                                    </p:set>
                                    <p:animEffect transition="in" filter="slide(fromBottom)">
                                      <p:cBhvr>
                                        <p:cTn id="12" dur="500"/>
                                        <p:tgtEl>
                                          <p:spTgt spid="120935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209357">
                                            <p:txEl>
                                              <p:pRg st="1" end="1"/>
                                            </p:txEl>
                                          </p:spTgt>
                                        </p:tgtEl>
                                        <p:attrNameLst>
                                          <p:attrName>style.visibility</p:attrName>
                                        </p:attrNameLst>
                                      </p:cBhvr>
                                      <p:to>
                                        <p:strVal val="visible"/>
                                      </p:to>
                                    </p:set>
                                    <p:animEffect transition="in" filter="slide(fromBottom)">
                                      <p:cBhvr>
                                        <p:cTn id="17" dur="500"/>
                                        <p:tgtEl>
                                          <p:spTgt spid="120935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1209357">
                                            <p:txEl>
                                              <p:pRg st="2" end="2"/>
                                            </p:txEl>
                                          </p:spTgt>
                                        </p:tgtEl>
                                        <p:attrNameLst>
                                          <p:attrName>style.visibility</p:attrName>
                                        </p:attrNameLst>
                                      </p:cBhvr>
                                      <p:to>
                                        <p:strVal val="visible"/>
                                      </p:to>
                                    </p:set>
                                    <p:animEffect transition="in" filter="slide(fromBottom)">
                                      <p:cBhvr>
                                        <p:cTn id="22" dur="500"/>
                                        <p:tgtEl>
                                          <p:spTgt spid="120935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1209357">
                                            <p:txEl>
                                              <p:pRg st="3" end="3"/>
                                            </p:txEl>
                                          </p:spTgt>
                                        </p:tgtEl>
                                        <p:attrNameLst>
                                          <p:attrName>style.visibility</p:attrName>
                                        </p:attrNameLst>
                                      </p:cBhvr>
                                      <p:to>
                                        <p:strVal val="visible"/>
                                      </p:to>
                                    </p:set>
                                    <p:animEffect transition="in" filter="slide(fromBottom)">
                                      <p:cBhvr>
                                        <p:cTn id="27" dur="500"/>
                                        <p:tgtEl>
                                          <p:spTgt spid="120935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1209357">
                                            <p:txEl>
                                              <p:pRg st="4" end="4"/>
                                            </p:txEl>
                                          </p:spTgt>
                                        </p:tgtEl>
                                        <p:attrNameLst>
                                          <p:attrName>style.visibility</p:attrName>
                                        </p:attrNameLst>
                                      </p:cBhvr>
                                      <p:to>
                                        <p:strVal val="visible"/>
                                      </p:to>
                                    </p:set>
                                    <p:animEffect transition="in" filter="slide(fromBottom)">
                                      <p:cBhvr>
                                        <p:cTn id="32" dur="500"/>
                                        <p:tgtEl>
                                          <p:spTgt spid="120935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209357">
                                            <p:txEl>
                                              <p:pRg st="5" end="5"/>
                                            </p:txEl>
                                          </p:spTgt>
                                        </p:tgtEl>
                                        <p:attrNameLst>
                                          <p:attrName>style.visibility</p:attrName>
                                        </p:attrNameLst>
                                      </p:cBhvr>
                                      <p:to>
                                        <p:strVal val="visible"/>
                                      </p:to>
                                    </p:set>
                                    <p:animEffect transition="in" filter="slide(fromBottom)">
                                      <p:cBhvr>
                                        <p:cTn id="37" dur="500"/>
                                        <p:tgtEl>
                                          <p:spTgt spid="120935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1209357">
                                            <p:txEl>
                                              <p:pRg st="6" end="6"/>
                                            </p:txEl>
                                          </p:spTgt>
                                        </p:tgtEl>
                                        <p:attrNameLst>
                                          <p:attrName>style.visibility</p:attrName>
                                        </p:attrNameLst>
                                      </p:cBhvr>
                                      <p:to>
                                        <p:strVal val="visible"/>
                                      </p:to>
                                    </p:set>
                                    <p:animEffect transition="in" filter="slide(fromBottom)">
                                      <p:cBhvr>
                                        <p:cTn id="42" dur="500"/>
                                        <p:tgtEl>
                                          <p:spTgt spid="1209357">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1209357">
                                            <p:txEl>
                                              <p:pRg st="7" end="7"/>
                                            </p:txEl>
                                          </p:spTgt>
                                        </p:tgtEl>
                                        <p:attrNameLst>
                                          <p:attrName>style.visibility</p:attrName>
                                        </p:attrNameLst>
                                      </p:cBhvr>
                                      <p:to>
                                        <p:strVal val="visible"/>
                                      </p:to>
                                    </p:set>
                                    <p:animEffect transition="in" filter="slide(fromBottom)">
                                      <p:cBhvr>
                                        <p:cTn id="47" dur="500"/>
                                        <p:tgtEl>
                                          <p:spTgt spid="1209357">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1209357">
                                            <p:txEl>
                                              <p:pRg st="8" end="8"/>
                                            </p:txEl>
                                          </p:spTgt>
                                        </p:tgtEl>
                                        <p:attrNameLst>
                                          <p:attrName>style.visibility</p:attrName>
                                        </p:attrNameLst>
                                      </p:cBhvr>
                                      <p:to>
                                        <p:strVal val="visible"/>
                                      </p:to>
                                    </p:set>
                                    <p:animEffect transition="in" filter="slide(fromBottom)">
                                      <p:cBhvr>
                                        <p:cTn id="52" dur="500"/>
                                        <p:tgtEl>
                                          <p:spTgt spid="1209357">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nodeType="clickEffect">
                                  <p:stCondLst>
                                    <p:cond delay="0"/>
                                  </p:stCondLst>
                                  <p:childTnLst>
                                    <p:set>
                                      <p:cBhvr>
                                        <p:cTn id="56" dur="1" fill="hold">
                                          <p:stCondLst>
                                            <p:cond delay="0"/>
                                          </p:stCondLst>
                                        </p:cTn>
                                        <p:tgtEl>
                                          <p:spTgt spid="1209357">
                                            <p:txEl>
                                              <p:pRg st="9" end="9"/>
                                            </p:txEl>
                                          </p:spTgt>
                                        </p:tgtEl>
                                        <p:attrNameLst>
                                          <p:attrName>style.visibility</p:attrName>
                                        </p:attrNameLst>
                                      </p:cBhvr>
                                      <p:to>
                                        <p:strVal val="visible"/>
                                      </p:to>
                                    </p:set>
                                    <p:animEffect transition="in" filter="slide(fromBottom)">
                                      <p:cBhvr>
                                        <p:cTn id="57" dur="500"/>
                                        <p:tgtEl>
                                          <p:spTgt spid="1209357">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nodeType="clickEffect">
                                  <p:stCondLst>
                                    <p:cond delay="0"/>
                                  </p:stCondLst>
                                  <p:childTnLst>
                                    <p:set>
                                      <p:cBhvr>
                                        <p:cTn id="61" dur="1" fill="hold">
                                          <p:stCondLst>
                                            <p:cond delay="0"/>
                                          </p:stCondLst>
                                        </p:cTn>
                                        <p:tgtEl>
                                          <p:spTgt spid="1209357">
                                            <p:txEl>
                                              <p:pRg st="10" end="10"/>
                                            </p:txEl>
                                          </p:spTgt>
                                        </p:tgtEl>
                                        <p:attrNameLst>
                                          <p:attrName>style.visibility</p:attrName>
                                        </p:attrNameLst>
                                      </p:cBhvr>
                                      <p:to>
                                        <p:strVal val="visible"/>
                                      </p:to>
                                    </p:set>
                                    <p:animEffect transition="in" filter="slide(fromBottom)">
                                      <p:cBhvr>
                                        <p:cTn id="62" dur="500"/>
                                        <p:tgtEl>
                                          <p:spTgt spid="1209357">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4" fill="hold" nodeType="clickEffect">
                                  <p:stCondLst>
                                    <p:cond delay="0"/>
                                  </p:stCondLst>
                                  <p:childTnLst>
                                    <p:set>
                                      <p:cBhvr>
                                        <p:cTn id="66" dur="1" fill="hold">
                                          <p:stCondLst>
                                            <p:cond delay="0"/>
                                          </p:stCondLst>
                                        </p:cTn>
                                        <p:tgtEl>
                                          <p:spTgt spid="1209357">
                                            <p:txEl>
                                              <p:pRg st="11" end="11"/>
                                            </p:txEl>
                                          </p:spTgt>
                                        </p:tgtEl>
                                        <p:attrNameLst>
                                          <p:attrName>style.visibility</p:attrName>
                                        </p:attrNameLst>
                                      </p:cBhvr>
                                      <p:to>
                                        <p:strVal val="visible"/>
                                      </p:to>
                                    </p:set>
                                    <p:animEffect transition="in" filter="slide(fromBottom)">
                                      <p:cBhvr>
                                        <p:cTn id="67" dur="500"/>
                                        <p:tgtEl>
                                          <p:spTgt spid="1209357">
                                            <p:txEl>
                                              <p:pRg st="11" end="1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4" fill="hold" nodeType="clickEffect">
                                  <p:stCondLst>
                                    <p:cond delay="0"/>
                                  </p:stCondLst>
                                  <p:childTnLst>
                                    <p:set>
                                      <p:cBhvr>
                                        <p:cTn id="71" dur="1" fill="hold">
                                          <p:stCondLst>
                                            <p:cond delay="0"/>
                                          </p:stCondLst>
                                        </p:cTn>
                                        <p:tgtEl>
                                          <p:spTgt spid="1209357">
                                            <p:txEl>
                                              <p:pRg st="12" end="12"/>
                                            </p:txEl>
                                          </p:spTgt>
                                        </p:tgtEl>
                                        <p:attrNameLst>
                                          <p:attrName>style.visibility</p:attrName>
                                        </p:attrNameLst>
                                      </p:cBhvr>
                                      <p:to>
                                        <p:strVal val="visible"/>
                                      </p:to>
                                    </p:set>
                                    <p:animEffect transition="in" filter="slide(fromBottom)">
                                      <p:cBhvr>
                                        <p:cTn id="72" dur="500"/>
                                        <p:tgtEl>
                                          <p:spTgt spid="1209357">
                                            <p:txEl>
                                              <p:pRg st="12" end="1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2" presetClass="entr" presetSubtype="4" fill="hold" nodeType="clickEffect">
                                  <p:stCondLst>
                                    <p:cond delay="0"/>
                                  </p:stCondLst>
                                  <p:childTnLst>
                                    <p:set>
                                      <p:cBhvr>
                                        <p:cTn id="76" dur="1" fill="hold">
                                          <p:stCondLst>
                                            <p:cond delay="0"/>
                                          </p:stCondLst>
                                        </p:cTn>
                                        <p:tgtEl>
                                          <p:spTgt spid="1209357">
                                            <p:txEl>
                                              <p:pRg st="13" end="13"/>
                                            </p:txEl>
                                          </p:spTgt>
                                        </p:tgtEl>
                                        <p:attrNameLst>
                                          <p:attrName>style.visibility</p:attrName>
                                        </p:attrNameLst>
                                      </p:cBhvr>
                                      <p:to>
                                        <p:strVal val="visible"/>
                                      </p:to>
                                    </p:set>
                                    <p:animEffect transition="in" filter="slide(fromBottom)">
                                      <p:cBhvr>
                                        <p:cTn id="77" dur="500"/>
                                        <p:tgtEl>
                                          <p:spTgt spid="120935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6986" name="Rectangle 10"/>
          <p:cNvSpPr>
            <a:spLocks noGrp="1" noChangeArrowheads="1"/>
          </p:cNvSpPr>
          <p:nvPr>
            <p:ph type="title"/>
          </p:nvPr>
        </p:nvSpPr>
        <p:spPr>
          <a:xfrm>
            <a:off x="685800" y="533400"/>
            <a:ext cx="7772400" cy="457200"/>
          </a:xfrm>
        </p:spPr>
        <p:txBody>
          <a:bodyPr rtlCol="0">
            <a:normAutofit fontScale="90000"/>
          </a:bodyPr>
          <a:lstStyle/>
          <a:p>
            <a:pPr algn="r" rtl="1" eaLnBrk="1" fontAlgn="auto" hangingPunct="1">
              <a:spcAft>
                <a:spcPts val="0"/>
              </a:spcAft>
              <a:defRPr/>
            </a:pPr>
            <a:r>
              <a:rPr lang="fa-IR" sz="3200" dirty="0" smtClean="0">
                <a:cs typeface="B Nazanin" pitchFamily="2" charset="-78"/>
              </a:rPr>
              <a:t>زخمهای دیابتیک نوروپاتیک</a:t>
            </a:r>
            <a:endParaRPr lang="en-US" sz="3200" dirty="0">
              <a:cs typeface="B Nazanin" pitchFamily="2" charset="-78"/>
            </a:endParaRPr>
          </a:p>
        </p:txBody>
      </p:sp>
      <p:sp>
        <p:nvSpPr>
          <p:cNvPr id="766987" name="Rectangle 11"/>
          <p:cNvSpPr>
            <a:spLocks noGrp="1" noChangeArrowheads="1"/>
          </p:cNvSpPr>
          <p:nvPr>
            <p:ph type="body" sz="half" idx="1"/>
          </p:nvPr>
        </p:nvSpPr>
        <p:spPr>
          <a:xfrm>
            <a:off x="4019550" y="1163638"/>
            <a:ext cx="4637088" cy="4764087"/>
          </a:xfrm>
        </p:spPr>
        <p:txBody>
          <a:bodyPr rtlCol="0">
            <a:normAutofit lnSpcReduction="10000"/>
          </a:bodyPr>
          <a:lstStyle/>
          <a:p>
            <a:pPr algn="ctr" rtl="1" eaLnBrk="1" fontAlgn="auto" hangingPunct="1">
              <a:spcAft>
                <a:spcPct val="100000"/>
              </a:spcAft>
              <a:defRPr/>
            </a:pPr>
            <a:r>
              <a:rPr lang="fa-IR" sz="2000" dirty="0" smtClean="0">
                <a:cs typeface="B Nazanin" pitchFamily="2" charset="-78"/>
              </a:rPr>
              <a:t>نوروپاتی حسی – تغییرات حسی در اثر آسیب به اعصاب حسی  </a:t>
            </a:r>
          </a:p>
          <a:p>
            <a:pPr algn="r" rtl="1" eaLnBrk="1" fontAlgn="auto" hangingPunct="1">
              <a:spcAft>
                <a:spcPct val="100000"/>
              </a:spcAft>
              <a:defRPr/>
            </a:pPr>
            <a:r>
              <a:rPr lang="fa-IR" sz="2400" baseline="30000" dirty="0" smtClean="0">
                <a:solidFill>
                  <a:srgbClr val="FF0000"/>
                </a:solidFill>
                <a:cs typeface="B Nazanin" pitchFamily="2" charset="-78"/>
              </a:rPr>
              <a:t>زخمهایی که در اثر فقدان حس  درد ، فشار و حرارت ایجاد میشوند.</a:t>
            </a:r>
            <a:endParaRPr lang="en-US" sz="2400" baseline="30000" dirty="0" smtClean="0">
              <a:solidFill>
                <a:srgbClr val="FF0000"/>
              </a:solidFill>
              <a:cs typeface="B Nazanin" pitchFamily="2" charset="-78"/>
            </a:endParaRPr>
          </a:p>
          <a:p>
            <a:pPr algn="r" rtl="1" eaLnBrk="1" fontAlgn="auto" hangingPunct="1">
              <a:spcAft>
                <a:spcPct val="100000"/>
              </a:spcAft>
              <a:defRPr/>
            </a:pPr>
            <a:r>
              <a:rPr lang="fa-IR" sz="2000" dirty="0" smtClean="0">
                <a:cs typeface="B Nazanin" pitchFamily="2" charset="-78"/>
              </a:rPr>
              <a:t>نوروپاتی حرکتی- دگرگون شدن بیومکانیک و عضلات در اثر آسیب به اعصاب حرکتی</a:t>
            </a:r>
          </a:p>
          <a:p>
            <a:pPr algn="r" rtl="1" eaLnBrk="1" fontAlgn="auto" hangingPunct="1">
              <a:spcAft>
                <a:spcPct val="100000"/>
              </a:spcAft>
              <a:defRPr/>
            </a:pPr>
            <a:r>
              <a:rPr lang="fa-IR" sz="2400" baseline="30000" dirty="0" smtClean="0">
                <a:solidFill>
                  <a:srgbClr val="FF0000"/>
                </a:solidFill>
                <a:cs typeface="B Nazanin" pitchFamily="2" charset="-78"/>
              </a:rPr>
              <a:t>پینه و شقاقهای پوستی که در اثر دفورمیتی ناشی از آتروفی عضلات کف پا (پای شارکو،کلاو فیت ، پا چکشی)</a:t>
            </a:r>
            <a:endParaRPr lang="en-US" sz="2400" baseline="30000" dirty="0" smtClean="0">
              <a:solidFill>
                <a:srgbClr val="FF0000"/>
              </a:solidFill>
              <a:cs typeface="B Nazanin" pitchFamily="2" charset="-78"/>
            </a:endParaRPr>
          </a:p>
          <a:p>
            <a:pPr algn="r" rtl="1" eaLnBrk="1" fontAlgn="auto" hangingPunct="1">
              <a:spcAft>
                <a:spcPts val="0"/>
              </a:spcAft>
              <a:defRPr/>
            </a:pPr>
            <a:r>
              <a:rPr lang="fa-IR" sz="2000" dirty="0" smtClean="0">
                <a:cs typeface="B Nazanin" pitchFamily="2" charset="-78"/>
              </a:rPr>
              <a:t>نوروپاتی آتونومیک- اختلال عملکرد غدد عرق و سباسه در اثر آسیب به اعصاب اتونوم</a:t>
            </a:r>
          </a:p>
          <a:p>
            <a:pPr algn="r" rtl="1" eaLnBrk="1" fontAlgn="auto" hangingPunct="1">
              <a:spcAft>
                <a:spcPts val="0"/>
              </a:spcAft>
              <a:defRPr/>
            </a:pPr>
            <a:r>
              <a:rPr lang="fa-IR" sz="1800" dirty="0" smtClean="0">
                <a:solidFill>
                  <a:srgbClr val="FF0000"/>
                </a:solidFill>
                <a:cs typeface="B Nazanin" pitchFamily="2" charset="-78"/>
              </a:rPr>
              <a:t>پوسته پوسته شدن و ترک پوست که ایجاد زخم و عفونت میکند</a:t>
            </a:r>
            <a:endParaRPr lang="en-US" sz="1800" dirty="0">
              <a:solidFill>
                <a:srgbClr val="FF0000"/>
              </a:solidFill>
              <a:cs typeface="B Nazanin" pitchFamily="2" charset="-78"/>
            </a:endParaRPr>
          </a:p>
        </p:txBody>
      </p:sp>
      <p:sp>
        <p:nvSpPr>
          <p:cNvPr id="7" name="Slide Number Placeholder 6"/>
          <p:cNvSpPr>
            <a:spLocks noGrp="1"/>
          </p:cNvSpPr>
          <p:nvPr>
            <p:ph type="sldNum" sz="quarter" idx="12"/>
          </p:nvPr>
        </p:nvSpPr>
        <p:spPr/>
        <p:txBody>
          <a:bodyPr/>
          <a:lstStyle/>
          <a:p>
            <a:pPr>
              <a:defRPr/>
            </a:pPr>
            <a:fld id="{D6020AC2-0DE0-483E-8AFF-5637B5DCDC82}" type="slidenum">
              <a:rPr lang="ar-SA"/>
              <a:pPr>
                <a:defRPr/>
              </a:pPr>
              <a:t>21</a:t>
            </a:fld>
            <a:endParaRPr lang="en-US">
              <a:cs typeface="Times New Roman" pitchFamily="18" charset="0"/>
            </a:endParaRPr>
          </a:p>
        </p:txBody>
      </p:sp>
      <p:pic>
        <p:nvPicPr>
          <p:cNvPr id="766990" name="Picture 14" descr="slide93b"/>
          <p:cNvPicPr>
            <a:picLocks noChangeAspect="1" noChangeArrowheads="1"/>
          </p:cNvPicPr>
          <p:nvPr/>
        </p:nvPicPr>
        <p:blipFill>
          <a:blip r:embed="rId3"/>
          <a:srcRect/>
          <a:stretch>
            <a:fillRect/>
          </a:stretch>
        </p:blipFill>
        <p:spPr bwMode="auto">
          <a:xfrm>
            <a:off x="379413" y="3219450"/>
            <a:ext cx="3455987" cy="2468563"/>
          </a:xfrm>
          <a:prstGeom prst="rect">
            <a:avLst/>
          </a:prstGeom>
          <a:ln>
            <a:noFill/>
          </a:ln>
          <a:effectLst>
            <a:outerShdw blurRad="292100" dist="139700" dir="2700000" algn="tl" rotWithShape="0">
              <a:srgbClr val="333333">
                <a:alpha val="65000"/>
              </a:srgbClr>
            </a:outerShdw>
          </a:effectLst>
        </p:spPr>
      </p:pic>
      <p:pic>
        <p:nvPicPr>
          <p:cNvPr id="766991" name="Picture 15" descr="slide93A"/>
          <p:cNvPicPr>
            <a:picLocks noChangeAspect="1" noChangeArrowheads="1"/>
          </p:cNvPicPr>
          <p:nvPr/>
        </p:nvPicPr>
        <p:blipFill>
          <a:blip r:embed="rId4"/>
          <a:srcRect/>
          <a:stretch>
            <a:fillRect/>
          </a:stretch>
        </p:blipFill>
        <p:spPr bwMode="auto">
          <a:xfrm>
            <a:off x="390525" y="1338263"/>
            <a:ext cx="2479675" cy="17716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66991"/>
                                        </p:tgtEl>
                                        <p:attrNameLst>
                                          <p:attrName>style.visibility</p:attrName>
                                        </p:attrNameLst>
                                      </p:cBhvr>
                                      <p:to>
                                        <p:strVal val="visible"/>
                                      </p:to>
                                    </p:set>
                                    <p:animEffect transition="in" filter="checkerboard(across)">
                                      <p:cBhvr>
                                        <p:cTn id="7" dur="500"/>
                                        <p:tgtEl>
                                          <p:spTgt spid="766991"/>
                                        </p:tgtEl>
                                      </p:cBhvr>
                                    </p:animEffect>
                                  </p:childTnLst>
                                </p:cTn>
                              </p:par>
                              <p:par>
                                <p:cTn id="8" presetID="5" presetClass="entr" presetSubtype="10" fill="hold" nodeType="withEffect">
                                  <p:stCondLst>
                                    <p:cond delay="0"/>
                                  </p:stCondLst>
                                  <p:childTnLst>
                                    <p:set>
                                      <p:cBhvr>
                                        <p:cTn id="9" dur="1" fill="hold">
                                          <p:stCondLst>
                                            <p:cond delay="0"/>
                                          </p:stCondLst>
                                        </p:cTn>
                                        <p:tgtEl>
                                          <p:spTgt spid="766990"/>
                                        </p:tgtEl>
                                        <p:attrNameLst>
                                          <p:attrName>style.visibility</p:attrName>
                                        </p:attrNameLst>
                                      </p:cBhvr>
                                      <p:to>
                                        <p:strVal val="visible"/>
                                      </p:to>
                                    </p:set>
                                    <p:animEffect transition="in" filter="checkerboard(across)">
                                      <p:cBhvr>
                                        <p:cTn id="10" dur="500"/>
                                        <p:tgtEl>
                                          <p:spTgt spid="76699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766987">
                                            <p:txEl>
                                              <p:pRg st="0" end="0"/>
                                            </p:txEl>
                                          </p:spTgt>
                                        </p:tgtEl>
                                        <p:attrNameLst>
                                          <p:attrName>style.visibility</p:attrName>
                                        </p:attrNameLst>
                                      </p:cBhvr>
                                      <p:to>
                                        <p:strVal val="visible"/>
                                      </p:to>
                                    </p:set>
                                    <p:animEffect transition="in" filter="slide(fromBottom)">
                                      <p:cBhvr>
                                        <p:cTn id="15" dur="500"/>
                                        <p:tgtEl>
                                          <p:spTgt spid="76698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766987">
                                            <p:txEl>
                                              <p:pRg st="1" end="1"/>
                                            </p:txEl>
                                          </p:spTgt>
                                        </p:tgtEl>
                                        <p:attrNameLst>
                                          <p:attrName>style.visibility</p:attrName>
                                        </p:attrNameLst>
                                      </p:cBhvr>
                                      <p:to>
                                        <p:strVal val="visible"/>
                                      </p:to>
                                    </p:set>
                                    <p:animEffect transition="in" filter="checkerboard(across)">
                                      <p:cBhvr>
                                        <p:cTn id="20" dur="500"/>
                                        <p:tgtEl>
                                          <p:spTgt spid="76698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766987">
                                            <p:txEl>
                                              <p:pRg st="2" end="2"/>
                                            </p:txEl>
                                          </p:spTgt>
                                        </p:tgtEl>
                                        <p:attrNameLst>
                                          <p:attrName>style.visibility</p:attrName>
                                        </p:attrNameLst>
                                      </p:cBhvr>
                                      <p:to>
                                        <p:strVal val="visible"/>
                                      </p:to>
                                    </p:set>
                                    <p:animEffect transition="in" filter="slide(fromBottom)">
                                      <p:cBhvr>
                                        <p:cTn id="25" dur="500"/>
                                        <p:tgtEl>
                                          <p:spTgt spid="76698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766987">
                                            <p:txEl>
                                              <p:pRg st="3" end="3"/>
                                            </p:txEl>
                                          </p:spTgt>
                                        </p:tgtEl>
                                        <p:attrNameLst>
                                          <p:attrName>style.visibility</p:attrName>
                                        </p:attrNameLst>
                                      </p:cBhvr>
                                      <p:to>
                                        <p:strVal val="visible"/>
                                      </p:to>
                                    </p:set>
                                    <p:animEffect transition="in" filter="checkerboard(across)">
                                      <p:cBhvr>
                                        <p:cTn id="30" dur="500"/>
                                        <p:tgtEl>
                                          <p:spTgt spid="76698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766987">
                                            <p:txEl>
                                              <p:pRg st="4" end="4"/>
                                            </p:txEl>
                                          </p:spTgt>
                                        </p:tgtEl>
                                        <p:attrNameLst>
                                          <p:attrName>style.visibility</p:attrName>
                                        </p:attrNameLst>
                                      </p:cBhvr>
                                      <p:to>
                                        <p:strVal val="visible"/>
                                      </p:to>
                                    </p:set>
                                    <p:animEffect transition="in" filter="slide(fromBottom)">
                                      <p:cBhvr>
                                        <p:cTn id="35" dur="500"/>
                                        <p:tgtEl>
                                          <p:spTgt spid="76698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nodeType="clickEffect">
                                  <p:stCondLst>
                                    <p:cond delay="0"/>
                                  </p:stCondLst>
                                  <p:childTnLst>
                                    <p:set>
                                      <p:cBhvr>
                                        <p:cTn id="39" dur="1" fill="hold">
                                          <p:stCondLst>
                                            <p:cond delay="0"/>
                                          </p:stCondLst>
                                        </p:cTn>
                                        <p:tgtEl>
                                          <p:spTgt spid="766987">
                                            <p:txEl>
                                              <p:pRg st="5" end="5"/>
                                            </p:txEl>
                                          </p:spTgt>
                                        </p:tgtEl>
                                        <p:attrNameLst>
                                          <p:attrName>style.visibility</p:attrName>
                                        </p:attrNameLst>
                                      </p:cBhvr>
                                      <p:to>
                                        <p:strVal val="visible"/>
                                      </p:to>
                                    </p:set>
                                    <p:animEffect transition="in" filter="checkerboard(across)">
                                      <p:cBhvr>
                                        <p:cTn id="40" dur="500"/>
                                        <p:tgtEl>
                                          <p:spTgt spid="766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r" rtl="1" eaLnBrk="1" hangingPunct="1"/>
            <a:r>
              <a:rPr lang="fa-IR" altLang="en-US" sz="3200" smtClean="0">
                <a:cs typeface="B Nazanin" pitchFamily="2" charset="-78"/>
              </a:rPr>
              <a:t>زخم های دیابتیک ایسکمیک</a:t>
            </a:r>
          </a:p>
        </p:txBody>
      </p:sp>
      <p:sp>
        <p:nvSpPr>
          <p:cNvPr id="5" name="Slide Number Placeholder 4"/>
          <p:cNvSpPr>
            <a:spLocks noGrp="1"/>
          </p:cNvSpPr>
          <p:nvPr>
            <p:ph type="sldNum" sz="quarter" idx="12"/>
          </p:nvPr>
        </p:nvSpPr>
        <p:spPr/>
        <p:txBody>
          <a:bodyPr/>
          <a:lstStyle/>
          <a:p>
            <a:pPr>
              <a:defRPr/>
            </a:pPr>
            <a:fld id="{B172EE98-30BE-465E-9950-37CFD91A47A0}" type="slidenum">
              <a:rPr lang="ar-SA" smtClean="0"/>
              <a:pPr>
                <a:defRPr/>
              </a:pPr>
              <a:t>22</a:t>
            </a:fld>
            <a:endParaRPr lang="en-US">
              <a:cs typeface="Times New Roman" pitchFamily="18" charset="0"/>
            </a:endParaRPr>
          </a:p>
        </p:txBody>
      </p:sp>
      <p:sp>
        <p:nvSpPr>
          <p:cNvPr id="7" name="TextBox 6"/>
          <p:cNvSpPr txBox="1"/>
          <p:nvPr/>
        </p:nvSpPr>
        <p:spPr>
          <a:xfrm>
            <a:off x="1077913" y="1627188"/>
            <a:ext cx="7353300" cy="923925"/>
          </a:xfrm>
          <a:prstGeom prst="rect">
            <a:avLst/>
          </a:prstGeom>
          <a:noFill/>
        </p:spPr>
        <p:txBody>
          <a:bodyPr rtlCol="1">
            <a:spAutoFit/>
          </a:bodyPr>
          <a:lstStyle/>
          <a:p>
            <a:pPr algn="r" rtl="1">
              <a:defRPr/>
            </a:pPr>
            <a:r>
              <a:rPr lang="fa-IR" dirty="0">
                <a:cs typeface="B Nazanin" pitchFamily="2" charset="-78"/>
              </a:rPr>
              <a:t>بیماریهای عروق محیطی </a:t>
            </a:r>
            <a:r>
              <a:rPr lang="en-US" dirty="0">
                <a:cs typeface="B Nazanin" pitchFamily="2" charset="-78"/>
              </a:rPr>
              <a:t>PVD</a:t>
            </a:r>
            <a:r>
              <a:rPr lang="fa-IR" dirty="0">
                <a:cs typeface="B Nazanin" pitchFamily="2" charset="-78"/>
              </a:rPr>
              <a:t> : انسداد یا بسته شدن عروق محیطی که متعاقبا اختلال در خونرسانی و مرگ بافتی را به دنبال دارد</a:t>
            </a:r>
          </a:p>
          <a:p>
            <a:pPr algn="r" rtl="1">
              <a:defRPr/>
            </a:pPr>
            <a:r>
              <a:rPr lang="fa-IR" dirty="0">
                <a:cs typeface="+mn-cs"/>
              </a:rPr>
              <a:t> </a:t>
            </a:r>
          </a:p>
        </p:txBody>
      </p:sp>
      <p:pic>
        <p:nvPicPr>
          <p:cNvPr id="2050" name="Picture 2" descr="E:\CVT\pics\wounds\black.jpg"/>
          <p:cNvPicPr>
            <a:picLocks noChangeAspect="1" noChangeArrowheads="1"/>
          </p:cNvPicPr>
          <p:nvPr/>
        </p:nvPicPr>
        <p:blipFill>
          <a:blip r:embed="rId2"/>
          <a:srcRect/>
          <a:stretch>
            <a:fillRect/>
          </a:stretch>
        </p:blipFill>
        <p:spPr bwMode="auto">
          <a:xfrm>
            <a:off x="1187450" y="3378200"/>
            <a:ext cx="2671763" cy="1870075"/>
          </a:xfrm>
          <a:prstGeom prst="rect">
            <a:avLst/>
          </a:prstGeom>
          <a:ln>
            <a:noFill/>
          </a:ln>
          <a:effectLst>
            <a:outerShdw blurRad="292100" dist="139700" dir="2700000" algn="tl" rotWithShape="0">
              <a:srgbClr val="333333">
                <a:alpha val="65000"/>
              </a:srgbClr>
            </a:outerShdw>
          </a:effectLst>
        </p:spPr>
      </p:pic>
      <p:pic>
        <p:nvPicPr>
          <p:cNvPr id="9" name="Picture 17" descr="slide42b"/>
          <p:cNvPicPr>
            <a:picLocks noChangeAspect="1" noChangeArrowheads="1"/>
          </p:cNvPicPr>
          <p:nvPr/>
        </p:nvPicPr>
        <p:blipFill>
          <a:blip r:embed="rId3"/>
          <a:srcRect/>
          <a:stretch>
            <a:fillRect/>
          </a:stretch>
        </p:blipFill>
        <p:spPr bwMode="auto">
          <a:xfrm>
            <a:off x="5475288" y="3394075"/>
            <a:ext cx="2490787" cy="1831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slide(fromBottom)">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 name="Slide Number Placeholder 5"/>
          <p:cNvSpPr>
            <a:spLocks noGrp="1"/>
          </p:cNvSpPr>
          <p:nvPr>
            <p:ph type="sldNum" sz="quarter" idx="12"/>
          </p:nvPr>
        </p:nvSpPr>
        <p:spPr/>
        <p:txBody>
          <a:bodyPr/>
          <a:lstStyle/>
          <a:p>
            <a:pPr>
              <a:defRPr/>
            </a:pPr>
            <a:fld id="{205B5B32-AADD-4F28-8773-739B4E4F8944}" type="slidenum">
              <a:rPr lang="ar-SA"/>
              <a:pPr>
                <a:defRPr/>
              </a:pPr>
              <a:t>23</a:t>
            </a:fld>
            <a:endParaRPr lang="en-US">
              <a:cs typeface="Times New Roman" pitchFamily="18" charset="0"/>
            </a:endParaRPr>
          </a:p>
        </p:txBody>
      </p:sp>
      <p:sp>
        <p:nvSpPr>
          <p:cNvPr id="26627" name="Rectangle 104"/>
          <p:cNvSpPr>
            <a:spLocks noChangeArrowheads="1"/>
          </p:cNvSpPr>
          <p:nvPr/>
        </p:nvSpPr>
        <p:spPr bwMode="auto">
          <a:xfrm>
            <a:off x="133350" y="2314575"/>
            <a:ext cx="8859838" cy="2862263"/>
          </a:xfrm>
          <a:prstGeom prst="rect">
            <a:avLst/>
          </a:prstGeom>
          <a:solidFill>
            <a:schemeClr val="bg1"/>
          </a:solidFill>
          <a:ln w="19050">
            <a:solidFill>
              <a:schemeClr val="tx1"/>
            </a:solidFill>
            <a:miter lim="800000"/>
            <a:headEnd/>
            <a:tailEnd/>
          </a:ln>
          <a:effectLst>
            <a:outerShdw dist="35921" dir="2700000" algn="ctr" rotWithShape="0">
              <a:schemeClr val="tx1"/>
            </a:outerShdw>
          </a:effec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fa-IR" altLang="en-US"/>
          </a:p>
        </p:txBody>
      </p:sp>
      <p:sp>
        <p:nvSpPr>
          <p:cNvPr id="945164" name="Rectangle 12"/>
          <p:cNvSpPr>
            <a:spLocks noChangeArrowheads="1"/>
          </p:cNvSpPr>
          <p:nvPr/>
        </p:nvSpPr>
        <p:spPr bwMode="auto">
          <a:xfrm>
            <a:off x="1676400" y="381000"/>
            <a:ext cx="5568950" cy="587375"/>
          </a:xfrm>
          <a:prstGeom prst="rect">
            <a:avLst/>
          </a:prstGeom>
          <a:noFill/>
          <a:ln w="9525" algn="ctr">
            <a:noFill/>
            <a:miter lim="800000"/>
            <a:headEnd/>
            <a:tailEnd/>
          </a:ln>
          <a:effectLst/>
        </p:spPr>
        <p:txBody>
          <a:bodyPr wrap="none">
            <a:spAutoFit/>
          </a:bodyPr>
          <a:lstStyle/>
          <a:p>
            <a:pPr algn="ctr">
              <a:lnSpc>
                <a:spcPct val="90000"/>
              </a:lnSpc>
              <a:defRPr/>
            </a:pPr>
            <a:r>
              <a:rPr lang="en-US" b="1" i="1" dirty="0">
                <a:solidFill>
                  <a:srgbClr val="3399FF"/>
                </a:solidFill>
                <a:effectLst>
                  <a:outerShdw blurRad="38100" dist="38100" dir="2700000" algn="tl">
                    <a:srgbClr val="C0C0C0"/>
                  </a:outerShdw>
                </a:effectLst>
                <a:latin typeface="Arial" charset="0"/>
              </a:rPr>
              <a:t>University of Texas Treatment Base Diabetic Foot</a:t>
            </a:r>
            <a:br>
              <a:rPr lang="en-US" b="1" i="1" dirty="0">
                <a:solidFill>
                  <a:srgbClr val="3399FF"/>
                </a:solidFill>
                <a:effectLst>
                  <a:outerShdw blurRad="38100" dist="38100" dir="2700000" algn="tl">
                    <a:srgbClr val="C0C0C0"/>
                  </a:outerShdw>
                </a:effectLst>
                <a:latin typeface="Arial" charset="0"/>
              </a:rPr>
            </a:br>
            <a:r>
              <a:rPr lang="en-US" b="1" i="1" dirty="0">
                <a:solidFill>
                  <a:srgbClr val="3399FF"/>
                </a:solidFill>
                <a:effectLst>
                  <a:outerShdw blurRad="38100" dist="38100" dir="2700000" algn="tl">
                    <a:srgbClr val="C0C0C0"/>
                  </a:outerShdw>
                </a:effectLst>
                <a:latin typeface="Arial" charset="0"/>
              </a:rPr>
              <a:t>Classification System</a:t>
            </a:r>
            <a:endParaRPr lang="en-US" b="1" i="1" baseline="30000" dirty="0">
              <a:solidFill>
                <a:srgbClr val="3399FF"/>
              </a:solidFill>
              <a:effectLst>
                <a:outerShdw blurRad="38100" dist="38100" dir="2700000" algn="tl">
                  <a:srgbClr val="C0C0C0"/>
                </a:outerShdw>
              </a:effectLst>
              <a:latin typeface="Arial" charset="0"/>
            </a:endParaRPr>
          </a:p>
        </p:txBody>
      </p:sp>
      <p:graphicFrame>
        <p:nvGraphicFramePr>
          <p:cNvPr id="945297" name="Group 145"/>
          <p:cNvGraphicFramePr>
            <a:graphicFrameLocks noGrp="1"/>
          </p:cNvGraphicFramePr>
          <p:nvPr/>
        </p:nvGraphicFramePr>
        <p:xfrm>
          <a:off x="223838" y="1066800"/>
          <a:ext cx="8677275" cy="4110037"/>
        </p:xfrm>
        <a:graphic>
          <a:graphicData uri="http://schemas.openxmlformats.org/drawingml/2006/table">
            <a:tbl>
              <a:tblPr/>
              <a:tblGrid>
                <a:gridCol w="978304"/>
                <a:gridCol w="2020343"/>
                <a:gridCol w="1829142"/>
                <a:gridCol w="1924743"/>
                <a:gridCol w="1924743"/>
              </a:tblGrid>
              <a:tr h="825632">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1" u="none" strike="noStrike" cap="none" normalizeH="0" baseline="0" dirty="0" smtClean="0">
                          <a:ln>
                            <a:noFill/>
                          </a:ln>
                          <a:solidFill>
                            <a:schemeClr val="tx1"/>
                          </a:solidFill>
                          <a:effectLst/>
                          <a:latin typeface="Calibri" pitchFamily="34" charset="0"/>
                        </a:rPr>
                        <a:t>Stage</a:t>
                      </a:r>
                    </a:p>
                  </a:txBody>
                  <a:tcPr marL="91442" marR="91442" marT="45708" marB="45708" anchor="b" horzOverflow="overflow">
                    <a:lnL cap="flat">
                      <a:noFill/>
                    </a:lnL>
                    <a:lnR>
                      <a:noFill/>
                    </a:lnR>
                    <a:lnT w="28575"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1" u="none" strike="noStrike" cap="none" normalizeH="0" baseline="0" dirty="0" smtClean="0">
                          <a:ln>
                            <a:noFill/>
                          </a:ln>
                          <a:solidFill>
                            <a:schemeClr val="tx1"/>
                          </a:solidFill>
                          <a:effectLst/>
                          <a:latin typeface="Calibri" pitchFamily="34" charset="0"/>
                        </a:rPr>
                        <a:t>Grade 0</a:t>
                      </a:r>
                    </a:p>
                  </a:txBody>
                  <a:tcPr marL="91442" marR="91442" marT="45708" marB="45708" anchor="b" horzOverflow="overflow">
                    <a:lnL>
                      <a:noFill/>
                    </a:lnL>
                    <a:lnR>
                      <a:noFill/>
                    </a:lnR>
                    <a:lnT w="28575"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1" u="none" strike="noStrike" cap="none" normalizeH="0" baseline="0" dirty="0" smtClean="0">
                          <a:ln>
                            <a:noFill/>
                          </a:ln>
                          <a:solidFill>
                            <a:schemeClr val="tx1"/>
                          </a:solidFill>
                          <a:effectLst/>
                          <a:latin typeface="Calibri" pitchFamily="34" charset="0"/>
                        </a:rPr>
                        <a:t>Grade I</a:t>
                      </a:r>
                    </a:p>
                  </a:txBody>
                  <a:tcPr marL="91442" marR="91442" marT="45708" marB="45708" anchor="b" horzOverflow="overflow">
                    <a:lnL>
                      <a:noFill/>
                    </a:lnL>
                    <a:lnR>
                      <a:noFill/>
                    </a:lnR>
                    <a:lnT w="28575"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1" u="none" strike="noStrike" cap="none" normalizeH="0" baseline="0" dirty="0" smtClean="0">
                          <a:ln>
                            <a:noFill/>
                          </a:ln>
                          <a:solidFill>
                            <a:schemeClr val="tx1"/>
                          </a:solidFill>
                          <a:effectLst/>
                          <a:latin typeface="Calibri" pitchFamily="34" charset="0"/>
                        </a:rPr>
                        <a:t>Grade II</a:t>
                      </a:r>
                    </a:p>
                  </a:txBody>
                  <a:tcPr marL="91442" marR="91442" marT="45708" marB="45708" anchor="b" horzOverflow="overflow">
                    <a:lnL>
                      <a:noFill/>
                    </a:lnL>
                    <a:lnR>
                      <a:noFill/>
                    </a:lnR>
                    <a:lnT w="28575"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1" u="none" strike="noStrike" cap="none" normalizeH="0" baseline="0" smtClean="0">
                          <a:ln>
                            <a:noFill/>
                          </a:ln>
                          <a:solidFill>
                            <a:schemeClr val="tx1"/>
                          </a:solidFill>
                          <a:effectLst/>
                          <a:latin typeface="Calibri" pitchFamily="34" charset="0"/>
                        </a:rPr>
                        <a:t>Grade III</a:t>
                      </a:r>
                    </a:p>
                  </a:txBody>
                  <a:tcPr marL="91442" marR="91442" marT="45708" marB="45708" anchor="b" horzOverflow="overflow">
                    <a:lnL>
                      <a:noFill/>
                    </a:lnL>
                    <a:lnR cap="flat">
                      <a:noFill/>
                    </a:lnR>
                    <a:lnT w="28575"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r>
              <a:tr h="1413148">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0" u="none" strike="noStrike" cap="none" normalizeH="0" baseline="0" smtClean="0">
                          <a:ln>
                            <a:noFill/>
                          </a:ln>
                          <a:solidFill>
                            <a:schemeClr val="tx1"/>
                          </a:solidFill>
                          <a:effectLst/>
                          <a:latin typeface="Calibri" pitchFamily="34" charset="0"/>
                        </a:rPr>
                        <a:t>A</a:t>
                      </a:r>
                    </a:p>
                  </a:txBody>
                  <a:tcPr marL="91442" marR="91442" marT="45708" marB="45708" horzOverflow="overflow">
                    <a:lnL cap="flat">
                      <a:noFill/>
                    </a:lnL>
                    <a:lnR>
                      <a:noFill/>
                    </a:lnR>
                    <a:lnT w="28575"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پایی که در خطر ایجاد زخم می باشد. یا قبلاً زخم شده بوده است.</a:t>
                      </a:r>
                    </a:p>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endParaRPr kumimoji="0" lang="fa-IR" sz="1300" b="0" i="0" u="none" strike="noStrike" cap="none" normalizeH="0" baseline="0" dirty="0" smtClean="0">
                        <a:ln>
                          <a:noFill/>
                        </a:ln>
                        <a:solidFill>
                          <a:schemeClr val="tx1"/>
                        </a:solidFill>
                        <a:effectLst/>
                        <a:latin typeface="Calibri" pitchFamily="34" charset="0"/>
                        <a:cs typeface="B Nazanin" pitchFamily="2" charset="-78"/>
                      </a:endParaRPr>
                    </a:p>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horzOverflow="overflow">
                    <a:lnL>
                      <a:noFill/>
                    </a:lnL>
                    <a:lnR>
                      <a:noFill/>
                    </a:lnR>
                    <a:lnT w="28575"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زخم سطحی، تاندون، کپسول یا استخوان درگیر نشده است.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horzOverflow="overflow">
                    <a:lnL>
                      <a:noFill/>
                    </a:lnL>
                    <a:lnR>
                      <a:noFill/>
                    </a:lnR>
                    <a:lnT w="28575"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نفوذ زخم به تاندون یا کپسول مفصلی</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horzOverflow="overflow">
                    <a:lnL>
                      <a:noFill/>
                    </a:lnL>
                    <a:lnR>
                      <a:noFill/>
                    </a:lnR>
                    <a:lnT w="28575"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زخم به استخوان نفوذ می کند.</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horzOverflow="overflow">
                    <a:lnL>
                      <a:noFill/>
                    </a:lnL>
                    <a:lnR cap="flat">
                      <a:noFill/>
                    </a:lnR>
                    <a:lnT w="28575"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r>
              <a:tr h="566812">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0" u="none" strike="noStrike" cap="none" normalizeH="0" baseline="0" smtClean="0">
                          <a:ln>
                            <a:noFill/>
                          </a:ln>
                          <a:solidFill>
                            <a:schemeClr val="tx1"/>
                          </a:solidFill>
                          <a:effectLst/>
                          <a:latin typeface="Calibri" pitchFamily="34" charset="0"/>
                        </a:rPr>
                        <a:t>B</a:t>
                      </a:r>
                    </a:p>
                  </a:txBody>
                  <a:tcPr marL="91442" marR="91442" marT="45708" marB="45708" anchor="ctr" horzOverflow="overflow">
                    <a:lnL cap="flat">
                      <a:noFill/>
                    </a:lnL>
                    <a:lnR>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عفونت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anchor="ctr" horzOverflow="overflow">
                    <a:lnL>
                      <a:noFill/>
                    </a:lnL>
                    <a:lnR>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عفونت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anchor="ctr" horzOverflow="overflow">
                    <a:lnL>
                      <a:noFill/>
                    </a:lnL>
                    <a:lnR>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defRPr/>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عفونت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anchor="ctr" horzOverflow="overflow">
                    <a:lnL>
                      <a:noFill/>
                    </a:lnL>
                    <a:lnR>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defRPr/>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عفونت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anchor="ctr" horzOverflow="overflow">
                    <a:lnL>
                      <a:noFill/>
                    </a:lnL>
                    <a:lnR cap="flat">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r>
              <a:tr h="566812">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0" u="none" strike="noStrike" cap="none" normalizeH="0" baseline="0" smtClean="0">
                          <a:ln>
                            <a:noFill/>
                          </a:ln>
                          <a:solidFill>
                            <a:schemeClr val="tx1"/>
                          </a:solidFill>
                          <a:effectLst/>
                          <a:latin typeface="Calibri" pitchFamily="34" charset="0"/>
                        </a:rPr>
                        <a:t>C</a:t>
                      </a:r>
                    </a:p>
                  </a:txBody>
                  <a:tcPr marL="91442" marR="91442" marT="45708" marB="45708" anchor="ctr" horzOverflow="overflow">
                    <a:lnL cap="flat">
                      <a:noFill/>
                    </a:lnL>
                    <a:lnR>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ایسکمی</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anchor="ctr" horzOverflow="overflow">
                    <a:lnL>
                      <a:noFill/>
                    </a:lnL>
                    <a:lnR>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ایسکمی</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anchor="ctr" horzOverflow="overflow">
                    <a:lnL>
                      <a:noFill/>
                    </a:lnL>
                    <a:lnR>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ایسکمی</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anchor="ctr" horzOverflow="overflow">
                    <a:lnL>
                      <a:noFill/>
                    </a:lnL>
                    <a:lnR>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ایسکمی</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anchor="ctr" horzOverflow="overflow">
                    <a:lnL>
                      <a:noFill/>
                    </a:lnL>
                    <a:lnR cap="flat">
                      <a:noFill/>
                    </a:lnR>
                    <a:lnT w="12700" cap="flat" cmpd="sng" algn="ctr">
                      <a:solidFill>
                        <a:srgbClr val="0063A5"/>
                      </a:solidFill>
                      <a:prstDash val="solid"/>
                      <a:round/>
                      <a:headEnd type="none" w="med" len="med"/>
                      <a:tailEnd type="none" w="med" len="med"/>
                    </a:lnT>
                    <a:lnB w="12700" cap="flat" cmpd="sng" algn="ctr">
                      <a:solidFill>
                        <a:srgbClr val="0063A5"/>
                      </a:solidFill>
                      <a:prstDash val="solid"/>
                      <a:round/>
                      <a:headEnd type="none" w="med" len="med"/>
                      <a:tailEnd type="none" w="med" len="med"/>
                    </a:lnB>
                    <a:lnTlToBr>
                      <a:noFill/>
                    </a:lnTlToBr>
                    <a:lnBlToTr>
                      <a:noFill/>
                    </a:lnBlToTr>
                    <a:noFill/>
                  </a:tcPr>
                </a:tc>
              </a:tr>
              <a:tr h="737633">
                <a:tc>
                  <a:txBody>
                    <a:bodyPr/>
                    <a:lstStyle/>
                    <a:p>
                      <a:pPr marL="0" marR="0" lvl="0" indent="0" algn="ctr" defTabSz="914400" rtl="0" eaLnBrk="1" fontAlgn="base" latinLnBrk="0" hangingPunct="1">
                        <a:lnSpc>
                          <a:spcPct val="100000"/>
                        </a:lnSpc>
                        <a:spcBef>
                          <a:spcPct val="20000"/>
                        </a:spcBef>
                        <a:spcAft>
                          <a:spcPct val="10000"/>
                        </a:spcAft>
                        <a:buClr>
                          <a:schemeClr val="accent1"/>
                        </a:buClr>
                        <a:buSzTx/>
                        <a:buFont typeface="Wingdings 2" pitchFamily="18" charset="2"/>
                        <a:buNone/>
                        <a:tabLst/>
                      </a:pPr>
                      <a:r>
                        <a:rPr kumimoji="0" lang="en-US" sz="1300" b="0" i="0" u="none" strike="noStrike" cap="none" normalizeH="0" baseline="0" smtClean="0">
                          <a:ln>
                            <a:noFill/>
                          </a:ln>
                          <a:solidFill>
                            <a:schemeClr val="tx1"/>
                          </a:solidFill>
                          <a:effectLst/>
                          <a:latin typeface="Calibri" pitchFamily="34" charset="0"/>
                        </a:rPr>
                        <a:t>D</a:t>
                      </a:r>
                    </a:p>
                  </a:txBody>
                  <a:tcPr marL="91442" marR="91442" marT="45708" marB="45708" horzOverflow="overflow">
                    <a:lnL cap="flat">
                      <a:noFill/>
                    </a:lnL>
                    <a:lnR>
                      <a:noFill/>
                    </a:lnR>
                    <a:lnT w="12700"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ایسکمی و عفونت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horzOverflow="overflow">
                    <a:lnL>
                      <a:noFill/>
                    </a:lnL>
                    <a:lnR>
                      <a:noFill/>
                    </a:lnR>
                    <a:lnT w="12700"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ایسکمی و عفونت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horzOverflow="overflow">
                    <a:lnL>
                      <a:noFill/>
                    </a:lnL>
                    <a:lnR>
                      <a:noFill/>
                    </a:lnR>
                    <a:lnT w="12700"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ایسکمی و عفونت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horzOverflow="overflow">
                    <a:lnL>
                      <a:noFill/>
                    </a:lnL>
                    <a:lnR>
                      <a:noFill/>
                    </a:lnR>
                    <a:lnT w="12700"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c>
                  <a:txBody>
                    <a:bodyPr/>
                    <a:lstStyle/>
                    <a:p>
                      <a:pPr marL="171450" marR="0" lvl="0" indent="-171450" algn="r" defTabSz="914400" rtl="1" eaLnBrk="1" fontAlgn="base" latinLnBrk="0" hangingPunct="1">
                        <a:lnSpc>
                          <a:spcPct val="100000"/>
                        </a:lnSpc>
                        <a:spcBef>
                          <a:spcPct val="20000"/>
                        </a:spcBef>
                        <a:spcAft>
                          <a:spcPct val="10000"/>
                        </a:spcAft>
                        <a:buClr>
                          <a:srgbClr val="0063A5"/>
                        </a:buClr>
                        <a:buSzTx/>
                        <a:buFont typeface="Wingdings 2" pitchFamily="18" charset="2"/>
                        <a:buChar char=""/>
                        <a:tabLst/>
                      </a:pPr>
                      <a:r>
                        <a:rPr kumimoji="0" lang="fa-IR" sz="1300" b="0" i="0" u="none" strike="noStrike" cap="none" normalizeH="0" baseline="0" dirty="0" smtClean="0">
                          <a:ln>
                            <a:noFill/>
                          </a:ln>
                          <a:solidFill>
                            <a:schemeClr val="tx1"/>
                          </a:solidFill>
                          <a:effectLst/>
                          <a:latin typeface="Calibri" pitchFamily="34" charset="0"/>
                          <a:cs typeface="B Nazanin" pitchFamily="2" charset="-78"/>
                        </a:rPr>
                        <a:t>وجود ایسکمی و عفونت</a:t>
                      </a:r>
                      <a:endParaRPr kumimoji="0" lang="en-US" sz="1300" b="0" i="0" u="none" strike="noStrike" cap="none" normalizeH="0" baseline="0" dirty="0" smtClean="0">
                        <a:ln>
                          <a:noFill/>
                        </a:ln>
                        <a:solidFill>
                          <a:schemeClr val="tx1"/>
                        </a:solidFill>
                        <a:effectLst/>
                        <a:latin typeface="Calibri" pitchFamily="34" charset="0"/>
                        <a:cs typeface="B Nazanin" pitchFamily="2" charset="-78"/>
                      </a:endParaRPr>
                    </a:p>
                  </a:txBody>
                  <a:tcPr marL="91442" marR="91442" marT="45708" marB="45708" horzOverflow="overflow">
                    <a:lnL>
                      <a:noFill/>
                    </a:lnL>
                    <a:lnR cap="flat">
                      <a:noFill/>
                    </a:lnR>
                    <a:lnT w="12700" cap="flat" cmpd="sng" algn="ctr">
                      <a:solidFill>
                        <a:srgbClr val="0063A5"/>
                      </a:solidFill>
                      <a:prstDash val="solid"/>
                      <a:round/>
                      <a:headEnd type="none" w="med" len="med"/>
                      <a:tailEnd type="none" w="med" len="med"/>
                    </a:lnT>
                    <a:lnB w="28575" cap="flat" cmpd="sng" algn="ctr">
                      <a:solidFill>
                        <a:srgbClr val="0063A5"/>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945164">
                                            <p:txEl>
                                              <p:pRg st="0" end="0"/>
                                            </p:txEl>
                                          </p:spTgt>
                                        </p:tgtEl>
                                        <p:attrNameLst>
                                          <p:attrName>style.visibility</p:attrName>
                                        </p:attrNameLst>
                                      </p:cBhvr>
                                      <p:to>
                                        <p:strVal val="visible"/>
                                      </p:to>
                                    </p:set>
                                    <p:animEffect transition="in" filter="slide(fromBottom)">
                                      <p:cBhvr>
                                        <p:cTn id="7" dur="500"/>
                                        <p:tgtEl>
                                          <p:spTgt spid="9451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C:\Users\GHADERI\Desktop\STOP_logo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534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533400"/>
            <a:ext cx="8458200" cy="1143000"/>
          </a:xfrm>
        </p:spPr>
        <p:txBody>
          <a:bodyPr rtlCol="0">
            <a:normAutofit fontScale="90000"/>
          </a:bodyPr>
          <a:lstStyle/>
          <a:p>
            <a:pPr eaLnBrk="1" fontAlgn="auto" hangingPunct="1">
              <a:spcAft>
                <a:spcPts val="0"/>
              </a:spcAft>
              <a:defRPr/>
            </a:pPr>
            <a:r>
              <a:rPr lang="en-US" sz="3600" b="1" dirty="0" smtClean="0">
                <a:solidFill>
                  <a:srgbClr val="A50021"/>
                </a:solidFill>
              </a:rPr>
              <a:t>Team Approach in </a:t>
            </a:r>
            <a:r>
              <a:rPr lang="en-US" sz="3600" b="1" dirty="0" err="1" smtClean="0">
                <a:solidFill>
                  <a:srgbClr val="A50021"/>
                </a:solidFill>
              </a:rPr>
              <a:t>PrI</a:t>
            </a:r>
            <a:r>
              <a:rPr lang="en-US" sz="3600" b="1" dirty="0" smtClean="0">
                <a:solidFill>
                  <a:srgbClr val="A50021"/>
                </a:solidFill>
              </a:rPr>
              <a:t> Management</a:t>
            </a:r>
            <a:r>
              <a:rPr lang="en-US" sz="3600" b="1" dirty="0" smtClean="0">
                <a:solidFill>
                  <a:srgbClr val="FFFF00"/>
                </a:solidFill>
              </a:rPr>
              <a:t/>
            </a:r>
            <a:br>
              <a:rPr lang="en-US" sz="3600" b="1" dirty="0" smtClean="0">
                <a:solidFill>
                  <a:srgbClr val="FFFF00"/>
                </a:solidFill>
              </a:rPr>
            </a:br>
            <a:endParaRPr lang="en-US" sz="3600" b="1" dirty="0" smtClean="0">
              <a:solidFill>
                <a:srgbClr val="FFFF00"/>
              </a:solidFill>
            </a:endParaRPr>
          </a:p>
        </p:txBody>
      </p:sp>
      <p:sp>
        <p:nvSpPr>
          <p:cNvPr id="29699" name="Rectangle 3"/>
          <p:cNvSpPr>
            <a:spLocks noGrp="1" noChangeArrowheads="1"/>
          </p:cNvSpPr>
          <p:nvPr>
            <p:ph type="body" sz="half" idx="1"/>
          </p:nvPr>
        </p:nvSpPr>
        <p:spPr>
          <a:xfrm>
            <a:off x="304800" y="2133600"/>
            <a:ext cx="8153400" cy="4114800"/>
          </a:xfrm>
        </p:spPr>
        <p:txBody>
          <a:bodyPr/>
          <a:lstStyle/>
          <a:p>
            <a:pPr lvl="1" eaLnBrk="1" hangingPunct="1"/>
            <a:r>
              <a:rPr lang="en-US" altLang="en-US" sz="3200" b="1" smtClean="0"/>
              <a:t> Staff Nurse       </a:t>
            </a:r>
          </a:p>
          <a:p>
            <a:pPr lvl="1" eaLnBrk="1" hangingPunct="1"/>
            <a:r>
              <a:rPr lang="en-US" altLang="en-US" sz="3200" b="1" smtClean="0"/>
              <a:t> Wound Manager Nurse</a:t>
            </a:r>
          </a:p>
          <a:p>
            <a:pPr lvl="1" eaLnBrk="1" hangingPunct="1"/>
            <a:r>
              <a:rPr lang="en-US" altLang="en-US" smtClean="0"/>
              <a:t> Safety Control Nurse</a:t>
            </a:r>
          </a:p>
          <a:p>
            <a:pPr lvl="1" eaLnBrk="1" hangingPunct="1"/>
            <a:r>
              <a:rPr lang="en-US" altLang="en-US" smtClean="0"/>
              <a:t> Infection Control Nurse </a:t>
            </a:r>
          </a:p>
          <a:p>
            <a:pPr lvl="1" eaLnBrk="1" hangingPunct="1"/>
            <a:r>
              <a:rPr lang="en-US" altLang="en-US" smtClean="0"/>
              <a:t> Physician</a:t>
            </a:r>
          </a:p>
          <a:p>
            <a:pPr lvl="1" eaLnBrk="1" hangingPunct="1"/>
            <a:r>
              <a:rPr lang="en-US" altLang="en-US" smtClean="0"/>
              <a:t> Dietician </a:t>
            </a:r>
          </a:p>
          <a:p>
            <a:pPr lvl="1" eaLnBrk="1" hangingPunct="1"/>
            <a:r>
              <a:rPr lang="en-US" altLang="en-US" smtClean="0"/>
              <a:t> Physical Therapy</a:t>
            </a:r>
          </a:p>
          <a:p>
            <a:pPr lvl="1" eaLnBrk="1" hangingPunct="1">
              <a:buFont typeface="Wingdings" pitchFamily="2" charset="2"/>
              <a:buNone/>
            </a:pPr>
            <a:endParaRPr lang="en-US" altLang="en-US" smtClean="0"/>
          </a:p>
        </p:txBody>
      </p:sp>
      <p:pic>
        <p:nvPicPr>
          <p:cNvPr id="29700" name="Picture 6" descr="swords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447800"/>
            <a:ext cx="742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100" y="381000"/>
            <a:ext cx="8064500" cy="5632450"/>
          </a:xfrm>
          <a:prstGeom prst="rect">
            <a:avLst/>
          </a:prstGeom>
        </p:spPr>
        <p:txBody>
          <a:bodyPr>
            <a:spAutoFit/>
          </a:bodyPr>
          <a:lstStyle/>
          <a:p>
            <a:pPr algn="ctr" eaLnBrk="1" hangingPunct="1">
              <a:defRPr/>
            </a:pPr>
            <a:r>
              <a:rPr lang="en-US" sz="3200" b="1" dirty="0">
                <a:solidFill>
                  <a:srgbClr val="A50021"/>
                </a:solidFill>
              </a:rPr>
              <a:t>Classification of Wounds </a:t>
            </a:r>
          </a:p>
          <a:p>
            <a:pPr eaLnBrk="1" hangingPunct="1">
              <a:defRPr/>
            </a:pPr>
            <a:endParaRPr lang="en-US" sz="2400" dirty="0"/>
          </a:p>
          <a:p>
            <a:pPr eaLnBrk="1" hangingPunct="1">
              <a:defRPr/>
            </a:pPr>
            <a:endParaRPr lang="en-US" sz="2400" dirty="0"/>
          </a:p>
          <a:p>
            <a:pPr eaLnBrk="1" hangingPunct="1">
              <a:defRPr/>
            </a:pPr>
            <a:endParaRPr lang="en-US" sz="2400" dirty="0"/>
          </a:p>
          <a:p>
            <a:pPr eaLnBrk="1" hangingPunct="1">
              <a:defRPr/>
            </a:pPr>
            <a:r>
              <a:rPr lang="en-US" sz="2400" b="1" i="1" dirty="0">
                <a:solidFill>
                  <a:srgbClr val="FFC000"/>
                </a:solidFill>
              </a:rPr>
              <a:t>ACUTE</a:t>
            </a:r>
          </a:p>
          <a:p>
            <a:pPr eaLnBrk="1" hangingPunct="1">
              <a:defRPr/>
            </a:pPr>
            <a:r>
              <a:rPr lang="en-US" sz="2400" dirty="0"/>
              <a:t>Usually trauma or surgery</a:t>
            </a:r>
          </a:p>
          <a:p>
            <a:pPr eaLnBrk="1" hangingPunct="1">
              <a:defRPr/>
            </a:pPr>
            <a:r>
              <a:rPr lang="en-US" sz="2400" dirty="0"/>
              <a:t>Heals quickly through a well orchestrated process</a:t>
            </a:r>
          </a:p>
          <a:p>
            <a:pPr eaLnBrk="1" hangingPunct="1">
              <a:defRPr/>
            </a:pPr>
            <a:r>
              <a:rPr lang="en-US" sz="2400" dirty="0"/>
              <a:t>3 phases of healing with limited local care</a:t>
            </a:r>
          </a:p>
          <a:p>
            <a:pPr marL="342900" indent="-342900" eaLnBrk="1" hangingPunct="1">
              <a:buFont typeface="Wingdings" pitchFamily="2" charset="2"/>
              <a:buChar char="q"/>
              <a:defRPr/>
            </a:pPr>
            <a:endParaRPr lang="en-US" sz="2400" dirty="0"/>
          </a:p>
          <a:p>
            <a:pPr eaLnBrk="1" hangingPunct="1">
              <a:defRPr/>
            </a:pPr>
            <a:r>
              <a:rPr lang="en-US" sz="2400" b="1" i="1" dirty="0">
                <a:solidFill>
                  <a:srgbClr val="FFC000"/>
                </a:solidFill>
              </a:rPr>
              <a:t>CHRONIC</a:t>
            </a:r>
          </a:p>
          <a:p>
            <a:pPr eaLnBrk="1" hangingPunct="1">
              <a:defRPr/>
            </a:pPr>
            <a:r>
              <a:rPr lang="en-US" sz="2400" dirty="0"/>
              <a:t>Usually disease</a:t>
            </a:r>
          </a:p>
          <a:p>
            <a:pPr eaLnBrk="1" hangingPunct="1">
              <a:defRPr/>
            </a:pPr>
            <a:r>
              <a:rPr lang="en-US" sz="2200" dirty="0"/>
              <a:t>Healing not timely or orderly</a:t>
            </a:r>
          </a:p>
          <a:p>
            <a:pPr eaLnBrk="1" hangingPunct="1">
              <a:defRPr/>
            </a:pPr>
            <a:r>
              <a:rPr lang="en-US" sz="2200" dirty="0">
                <a:solidFill>
                  <a:schemeClr val="accent5">
                    <a:lumMod val="90000"/>
                  </a:schemeClr>
                </a:solidFill>
              </a:rPr>
              <a:t>Longer healing time due to :</a:t>
            </a:r>
          </a:p>
          <a:p>
            <a:pPr eaLnBrk="1" hangingPunct="1">
              <a:defRPr/>
            </a:pPr>
            <a:r>
              <a:rPr lang="en-US" sz="2000" dirty="0">
                <a:solidFill>
                  <a:schemeClr val="accent5">
                    <a:lumMod val="90000"/>
                  </a:schemeClr>
                </a:solidFill>
              </a:rPr>
              <a:t>Pressure, Inflammation, Poor nutrition, Disease, Poor circulation</a:t>
            </a:r>
            <a:endParaRPr lang="en-US" sz="2200" dirty="0">
              <a:solidFill>
                <a:schemeClr val="accent5">
                  <a:lumMod val="90000"/>
                </a:schemeClr>
              </a:solidFill>
            </a:endParaRPr>
          </a:p>
          <a:p>
            <a:pPr eaLnBrk="1" hangingPunct="1">
              <a:defRPr/>
            </a:pPr>
            <a:r>
              <a:rPr lang="en-US" sz="2400" dirty="0"/>
              <a:t>May require active wound treatment to heal</a:t>
            </a:r>
          </a:p>
        </p:txBody>
      </p:sp>
      <p:pic>
        <p:nvPicPr>
          <p:cNvPr id="30723" name="Picture 6" descr="swords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196975"/>
            <a:ext cx="742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85800" y="-76200"/>
            <a:ext cx="7772400" cy="1143000"/>
          </a:xfrm>
          <a:prstGeom prst="rect">
            <a:avLst/>
          </a:prstGeom>
          <a:noFill/>
          <a:ln w="9525">
            <a:noFill/>
            <a:miter lim="800000"/>
            <a:headEnd/>
            <a:tailEnd/>
          </a:ln>
        </p:spPr>
        <p:txBody>
          <a:bodyPr lIns="92075" tIns="46038" rIns="92075" bIns="46038" anchor="b"/>
          <a:lstStyle/>
          <a:p>
            <a:pPr algn="ctr" eaLnBrk="1" hangingPunct="1">
              <a:defRPr/>
            </a:pPr>
            <a:r>
              <a:rPr lang="en-US" sz="4000" b="1" kern="0" dirty="0">
                <a:solidFill>
                  <a:schemeClr val="tx2"/>
                </a:solidFill>
                <a:latin typeface="+mj-lt"/>
                <a:ea typeface="+mj-ea"/>
                <a:cs typeface="B Zar" pitchFamily="2" charset="-78"/>
              </a:rPr>
              <a:t>Classification of Wounds</a:t>
            </a:r>
          </a:p>
        </p:txBody>
      </p:sp>
      <p:graphicFrame>
        <p:nvGraphicFramePr>
          <p:cNvPr id="7" name="Table 6"/>
          <p:cNvGraphicFramePr>
            <a:graphicFrameLocks noGrp="1"/>
          </p:cNvGraphicFramePr>
          <p:nvPr/>
        </p:nvGraphicFramePr>
        <p:xfrm>
          <a:off x="1219200" y="1752600"/>
          <a:ext cx="6629400" cy="4175166"/>
        </p:xfrm>
        <a:graphic>
          <a:graphicData uri="http://schemas.openxmlformats.org/drawingml/2006/table">
            <a:tbl>
              <a:tblPr firstRow="1" bandRow="1">
                <a:tableStyleId>{5C22544A-7EE6-4342-B048-85BDC9FD1C3A}</a:tableStyleId>
              </a:tblPr>
              <a:tblGrid>
                <a:gridCol w="3314700"/>
                <a:gridCol w="3314700"/>
              </a:tblGrid>
              <a:tr h="518089">
                <a:tc>
                  <a:txBody>
                    <a:bodyPr/>
                    <a:lstStyle/>
                    <a:p>
                      <a:pPr algn="ctr"/>
                      <a:r>
                        <a:rPr lang="en-US" sz="2800" dirty="0" smtClean="0">
                          <a:solidFill>
                            <a:schemeClr val="bg1"/>
                          </a:solidFill>
                        </a:rPr>
                        <a:t>Acute</a:t>
                      </a:r>
                      <a:endParaRPr lang="en-US" sz="2800" dirty="0">
                        <a:solidFill>
                          <a:schemeClr val="bg1"/>
                        </a:solidFill>
                      </a:endParaRPr>
                    </a:p>
                  </a:txBody>
                  <a:tcPr marT="45687" marB="45687">
                    <a:solidFill>
                      <a:srgbClr val="FF0000"/>
                    </a:solidFill>
                  </a:tcPr>
                </a:tc>
                <a:tc>
                  <a:txBody>
                    <a:bodyPr/>
                    <a:lstStyle/>
                    <a:p>
                      <a:pPr algn="ctr"/>
                      <a:r>
                        <a:rPr lang="en-US" sz="2800" dirty="0" smtClean="0">
                          <a:solidFill>
                            <a:schemeClr val="bg1"/>
                          </a:solidFill>
                        </a:rPr>
                        <a:t>Chronic</a:t>
                      </a:r>
                      <a:endParaRPr lang="en-US" sz="2800" dirty="0">
                        <a:solidFill>
                          <a:schemeClr val="bg1"/>
                        </a:solidFill>
                      </a:endParaRPr>
                    </a:p>
                  </a:txBody>
                  <a:tcPr marT="45687" marB="45687">
                    <a:solidFill>
                      <a:srgbClr val="FF0000"/>
                    </a:solidFill>
                  </a:tcPr>
                </a:tc>
              </a:tr>
              <a:tr h="457130">
                <a:tc>
                  <a:txBody>
                    <a:bodyPr/>
                    <a:lstStyle/>
                    <a:p>
                      <a:pPr algn="ctr"/>
                      <a:r>
                        <a:rPr lang="en-US" sz="2400" dirty="0" smtClean="0">
                          <a:solidFill>
                            <a:schemeClr val="tx1"/>
                          </a:solidFill>
                        </a:rPr>
                        <a:t>abrasion</a:t>
                      </a:r>
                      <a:endParaRPr lang="en-US" sz="2400" dirty="0">
                        <a:solidFill>
                          <a:schemeClr val="tx1"/>
                        </a:solidFill>
                      </a:endParaRPr>
                    </a:p>
                  </a:txBody>
                  <a:tcPr marT="45687" marB="45687">
                    <a:solidFill>
                      <a:srgbClr val="FF0000"/>
                    </a:solidFill>
                  </a:tcPr>
                </a:tc>
                <a:tc>
                  <a:txBody>
                    <a:bodyPr/>
                    <a:lstStyle/>
                    <a:p>
                      <a:pPr algn="ctr"/>
                      <a:r>
                        <a:rPr lang="en-US" sz="2400" dirty="0" smtClean="0">
                          <a:solidFill>
                            <a:schemeClr val="tx1"/>
                          </a:solidFill>
                        </a:rPr>
                        <a:t>pressure</a:t>
                      </a:r>
                      <a:endParaRPr lang="en-US" sz="2400" dirty="0">
                        <a:solidFill>
                          <a:schemeClr val="tx1"/>
                        </a:solidFill>
                      </a:endParaRPr>
                    </a:p>
                  </a:txBody>
                  <a:tcPr marT="45687" marB="45687">
                    <a:solidFill>
                      <a:srgbClr val="FF0000"/>
                    </a:solidFill>
                  </a:tcPr>
                </a:tc>
              </a:tr>
              <a:tr h="457130">
                <a:tc>
                  <a:txBody>
                    <a:bodyPr/>
                    <a:lstStyle/>
                    <a:p>
                      <a:pPr algn="ctr"/>
                      <a:r>
                        <a:rPr lang="en-US" sz="2400" dirty="0" err="1" smtClean="0">
                          <a:solidFill>
                            <a:schemeClr val="tx1"/>
                          </a:solidFill>
                        </a:rPr>
                        <a:t>laceracion</a:t>
                      </a:r>
                      <a:endParaRPr lang="en-US" sz="2400" dirty="0">
                        <a:solidFill>
                          <a:schemeClr val="tx1"/>
                        </a:solidFill>
                      </a:endParaRPr>
                    </a:p>
                  </a:txBody>
                  <a:tcPr marT="45687" marB="45687">
                    <a:solidFill>
                      <a:srgbClr val="FF0000"/>
                    </a:solidFill>
                  </a:tcPr>
                </a:tc>
                <a:tc>
                  <a:txBody>
                    <a:bodyPr/>
                    <a:lstStyle/>
                    <a:p>
                      <a:pPr algn="ctr"/>
                      <a:r>
                        <a:rPr lang="en-US" sz="2400" dirty="0" smtClean="0">
                          <a:solidFill>
                            <a:schemeClr val="tx1"/>
                          </a:solidFill>
                        </a:rPr>
                        <a:t>diabetic</a:t>
                      </a:r>
                      <a:endParaRPr lang="en-US" sz="2400" dirty="0">
                        <a:solidFill>
                          <a:schemeClr val="tx1"/>
                        </a:solidFill>
                      </a:endParaRPr>
                    </a:p>
                  </a:txBody>
                  <a:tcPr marT="45687" marB="45687">
                    <a:solidFill>
                      <a:srgbClr val="FF0000"/>
                    </a:solidFill>
                  </a:tcPr>
                </a:tc>
              </a:tr>
              <a:tr h="457130">
                <a:tc>
                  <a:txBody>
                    <a:bodyPr/>
                    <a:lstStyle/>
                    <a:p>
                      <a:pPr algn="ctr"/>
                      <a:r>
                        <a:rPr lang="en-US" sz="2400" dirty="0" smtClean="0">
                          <a:solidFill>
                            <a:schemeClr val="tx1"/>
                          </a:solidFill>
                        </a:rPr>
                        <a:t>Crush injury</a:t>
                      </a:r>
                      <a:endParaRPr lang="en-US" sz="2400" dirty="0">
                        <a:solidFill>
                          <a:schemeClr val="tx1"/>
                        </a:solidFill>
                      </a:endParaRPr>
                    </a:p>
                  </a:txBody>
                  <a:tcPr marT="45687" marB="45687">
                    <a:solidFill>
                      <a:srgbClr val="FF0000"/>
                    </a:solidFill>
                  </a:tcPr>
                </a:tc>
                <a:tc>
                  <a:txBody>
                    <a:bodyPr/>
                    <a:lstStyle/>
                    <a:p>
                      <a:pPr algn="ctr"/>
                      <a:r>
                        <a:rPr lang="en-US" sz="2400" dirty="0" smtClean="0">
                          <a:solidFill>
                            <a:schemeClr val="tx1"/>
                          </a:solidFill>
                        </a:rPr>
                        <a:t>arterial</a:t>
                      </a:r>
                      <a:endParaRPr lang="en-US" sz="2400" dirty="0">
                        <a:solidFill>
                          <a:schemeClr val="tx1"/>
                        </a:solidFill>
                      </a:endParaRPr>
                    </a:p>
                  </a:txBody>
                  <a:tcPr marT="45687" marB="45687">
                    <a:solidFill>
                      <a:srgbClr val="FF0000"/>
                    </a:solidFill>
                  </a:tcPr>
                </a:tc>
              </a:tr>
              <a:tr h="457130">
                <a:tc>
                  <a:txBody>
                    <a:bodyPr/>
                    <a:lstStyle/>
                    <a:p>
                      <a:pPr algn="ctr"/>
                      <a:r>
                        <a:rPr lang="en-US" sz="2400" dirty="0" smtClean="0">
                          <a:solidFill>
                            <a:schemeClr val="tx1"/>
                          </a:solidFill>
                        </a:rPr>
                        <a:t>puncture</a:t>
                      </a:r>
                      <a:endParaRPr lang="en-US" sz="2400" dirty="0">
                        <a:solidFill>
                          <a:schemeClr val="tx1"/>
                        </a:solidFill>
                      </a:endParaRPr>
                    </a:p>
                  </a:txBody>
                  <a:tcPr marT="45687" marB="45687">
                    <a:solidFill>
                      <a:srgbClr val="FF0000"/>
                    </a:solidFill>
                  </a:tcPr>
                </a:tc>
                <a:tc>
                  <a:txBody>
                    <a:bodyPr/>
                    <a:lstStyle/>
                    <a:p>
                      <a:pPr algn="ctr"/>
                      <a:r>
                        <a:rPr lang="en-US" sz="2400" dirty="0" smtClean="0">
                          <a:solidFill>
                            <a:schemeClr val="tx1"/>
                          </a:solidFill>
                        </a:rPr>
                        <a:t>venous</a:t>
                      </a:r>
                      <a:endParaRPr lang="en-US" sz="2400" dirty="0">
                        <a:solidFill>
                          <a:schemeClr val="tx1"/>
                        </a:solidFill>
                      </a:endParaRPr>
                    </a:p>
                  </a:txBody>
                  <a:tcPr marT="45687" marB="45687">
                    <a:solidFill>
                      <a:srgbClr val="FF0000"/>
                    </a:solidFill>
                  </a:tcPr>
                </a:tc>
              </a:tr>
              <a:tr h="457130">
                <a:tc>
                  <a:txBody>
                    <a:bodyPr/>
                    <a:lstStyle/>
                    <a:p>
                      <a:pPr algn="ctr"/>
                      <a:r>
                        <a:rPr lang="en-US" sz="2400" dirty="0" smtClean="0">
                          <a:solidFill>
                            <a:schemeClr val="tx1"/>
                          </a:solidFill>
                        </a:rPr>
                        <a:t>donor site</a:t>
                      </a:r>
                      <a:endParaRPr lang="en-US" sz="2400" dirty="0">
                        <a:solidFill>
                          <a:schemeClr val="tx1"/>
                        </a:solidFill>
                      </a:endParaRPr>
                    </a:p>
                  </a:txBody>
                  <a:tcPr marT="45687" marB="45687">
                    <a:solidFill>
                      <a:srgbClr val="FF0000"/>
                    </a:solidFill>
                  </a:tcPr>
                </a:tc>
                <a:tc>
                  <a:txBody>
                    <a:bodyPr/>
                    <a:lstStyle/>
                    <a:p>
                      <a:pPr algn="ctr"/>
                      <a:endParaRPr lang="en-US" sz="2400" dirty="0">
                        <a:solidFill>
                          <a:schemeClr val="tx1"/>
                        </a:solidFill>
                      </a:endParaRPr>
                    </a:p>
                  </a:txBody>
                  <a:tcPr marT="45687" marB="45687">
                    <a:solidFill>
                      <a:srgbClr val="FF0000"/>
                    </a:solidFill>
                  </a:tcPr>
                </a:tc>
              </a:tr>
              <a:tr h="457130">
                <a:tc>
                  <a:txBody>
                    <a:bodyPr/>
                    <a:lstStyle/>
                    <a:p>
                      <a:pPr algn="ctr"/>
                      <a:r>
                        <a:rPr lang="en-US" sz="2400" dirty="0" smtClean="0">
                          <a:solidFill>
                            <a:schemeClr val="tx1"/>
                          </a:solidFill>
                        </a:rPr>
                        <a:t>surgical</a:t>
                      </a:r>
                      <a:endParaRPr lang="en-US" sz="2400" dirty="0">
                        <a:solidFill>
                          <a:schemeClr val="tx1"/>
                        </a:solidFill>
                      </a:endParaRPr>
                    </a:p>
                  </a:txBody>
                  <a:tcPr marT="45687" marB="45687">
                    <a:solidFill>
                      <a:srgbClr val="FF0000"/>
                    </a:solidFill>
                  </a:tcPr>
                </a:tc>
                <a:tc>
                  <a:txBody>
                    <a:bodyPr/>
                    <a:lstStyle/>
                    <a:p>
                      <a:pPr algn="ctr"/>
                      <a:endParaRPr lang="en-US" sz="2400" dirty="0">
                        <a:solidFill>
                          <a:schemeClr val="tx1"/>
                        </a:solidFill>
                      </a:endParaRPr>
                    </a:p>
                  </a:txBody>
                  <a:tcPr marT="45687" marB="45687">
                    <a:solidFill>
                      <a:srgbClr val="FF0000"/>
                    </a:solidFill>
                  </a:tcPr>
                </a:tc>
              </a:tr>
              <a:tr h="457130">
                <a:tc>
                  <a:txBody>
                    <a:bodyPr/>
                    <a:lstStyle/>
                    <a:p>
                      <a:pPr algn="ctr"/>
                      <a:r>
                        <a:rPr lang="en-US" sz="2400" dirty="0" smtClean="0">
                          <a:solidFill>
                            <a:schemeClr val="tx1"/>
                          </a:solidFill>
                        </a:rPr>
                        <a:t>burns</a:t>
                      </a:r>
                      <a:endParaRPr lang="en-US" sz="2400" dirty="0">
                        <a:solidFill>
                          <a:schemeClr val="tx1"/>
                        </a:solidFill>
                      </a:endParaRPr>
                    </a:p>
                  </a:txBody>
                  <a:tcPr marT="45687" marB="45687">
                    <a:solidFill>
                      <a:srgbClr val="FF0000"/>
                    </a:solidFill>
                  </a:tcPr>
                </a:tc>
                <a:tc>
                  <a:txBody>
                    <a:bodyPr/>
                    <a:lstStyle/>
                    <a:p>
                      <a:pPr algn="ctr"/>
                      <a:endParaRPr lang="en-US" sz="2400" dirty="0">
                        <a:solidFill>
                          <a:schemeClr val="tx1"/>
                        </a:solidFill>
                      </a:endParaRPr>
                    </a:p>
                  </a:txBody>
                  <a:tcPr marT="45687" marB="45687">
                    <a:solidFill>
                      <a:srgbClr val="FF0000"/>
                    </a:solidFill>
                  </a:tcPr>
                </a:tc>
              </a:tr>
              <a:tr h="457130">
                <a:tc>
                  <a:txBody>
                    <a:bodyPr/>
                    <a:lstStyle/>
                    <a:p>
                      <a:pPr algn="ctr"/>
                      <a:r>
                        <a:rPr lang="en-US" sz="2400" dirty="0" smtClean="0">
                          <a:solidFill>
                            <a:schemeClr val="tx1"/>
                          </a:solidFill>
                        </a:rPr>
                        <a:t>bite</a:t>
                      </a:r>
                      <a:endParaRPr lang="en-US" sz="2400" dirty="0">
                        <a:solidFill>
                          <a:schemeClr val="tx1"/>
                        </a:solidFill>
                      </a:endParaRPr>
                    </a:p>
                  </a:txBody>
                  <a:tcPr marT="45687" marB="45687">
                    <a:solidFill>
                      <a:srgbClr val="FF0000"/>
                    </a:solidFill>
                  </a:tcPr>
                </a:tc>
                <a:tc>
                  <a:txBody>
                    <a:bodyPr/>
                    <a:lstStyle/>
                    <a:p>
                      <a:pPr algn="ctr"/>
                      <a:endParaRPr lang="en-US" sz="2400" dirty="0">
                        <a:solidFill>
                          <a:schemeClr val="tx1"/>
                        </a:solidFill>
                      </a:endParaRPr>
                    </a:p>
                  </a:txBody>
                  <a:tcPr marT="45687" marB="45687">
                    <a:solidFill>
                      <a:srgbClr val="FF0000"/>
                    </a:solidFill>
                  </a:tcPr>
                </a:tc>
              </a:tr>
            </a:tbl>
          </a:graphicData>
        </a:graphic>
      </p:graphicFrame>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6600">
                <a:latin typeface="Times New Roman" pitchFamily="18" charset="0"/>
                <a:ea typeface="MS Pゴシック" pitchFamily="-92" charset="-128"/>
              </a:rPr>
              <a:t>Abrasion </a:t>
            </a:r>
            <a:endParaRPr lang="en-US" altLang="en-US" sz="4000">
              <a:latin typeface="Times New Roman" pitchFamily="18" charset="0"/>
              <a:ea typeface="MS Pゴシック" pitchFamily="-92" charset="-128"/>
            </a:endParaRPr>
          </a:p>
        </p:txBody>
      </p:sp>
      <p:pic>
        <p:nvPicPr>
          <p:cNvPr id="32771" name="Picture 5"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2362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600200"/>
            <a:ext cx="23526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descr="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1600200"/>
            <a:ext cx="22955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9" descr="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962400"/>
            <a:ext cx="3657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0" descr="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962400"/>
            <a:ext cx="3810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r" rtl="1" eaLnBrk="1" hangingPunct="1"/>
            <a:r>
              <a:rPr lang="fa-IR" altLang="en-US" smtClean="0">
                <a:cs typeface="B Nazanin" pitchFamily="2" charset="-78"/>
              </a:rPr>
              <a:t>لایه های پوست:</a:t>
            </a:r>
            <a:endParaRPr lang="en-US" altLang="en-US" smtClean="0">
              <a:cs typeface="B Nazanin" pitchFamily="2" charset="-78"/>
            </a:endParaRPr>
          </a:p>
        </p:txBody>
      </p:sp>
      <p:sp>
        <p:nvSpPr>
          <p:cNvPr id="3" name="Slide Number Placeholder 2"/>
          <p:cNvSpPr>
            <a:spLocks noGrp="1"/>
          </p:cNvSpPr>
          <p:nvPr>
            <p:ph type="sldNum" sz="quarter" idx="12"/>
          </p:nvPr>
        </p:nvSpPr>
        <p:spPr>
          <a:xfrm>
            <a:off x="7229475" y="6597650"/>
            <a:ext cx="1905000" cy="457200"/>
          </a:xfrm>
        </p:spPr>
        <p:txBody>
          <a:bodyPr/>
          <a:lstStyle/>
          <a:p>
            <a:pPr>
              <a:defRPr/>
            </a:pPr>
            <a:fld id="{B51C0581-4A15-4D29-9825-463A88D4FEBB}" type="slidenum">
              <a:rPr lang="ar-SA"/>
              <a:pPr>
                <a:defRPr/>
              </a:pPr>
              <a:t>3</a:t>
            </a:fld>
            <a:endParaRPr lang="en-US">
              <a:cs typeface="Times New Roman" pitchFamily="18" charset="0"/>
            </a:endParaRPr>
          </a:p>
        </p:txBody>
      </p:sp>
      <p:sp>
        <p:nvSpPr>
          <p:cNvPr id="4" name="TextBox 3"/>
          <p:cNvSpPr txBox="1"/>
          <p:nvPr/>
        </p:nvSpPr>
        <p:spPr>
          <a:xfrm>
            <a:off x="393700" y="1214438"/>
            <a:ext cx="8367713" cy="3508375"/>
          </a:xfrm>
          <a:prstGeom prst="rect">
            <a:avLst/>
          </a:prstGeom>
          <a:noFill/>
        </p:spPr>
        <p:txBody>
          <a:bodyPr rtlCol="1">
            <a:spAutoFit/>
          </a:bodyPr>
          <a:lstStyle/>
          <a:p>
            <a:pPr algn="r" rtl="1">
              <a:defRPr/>
            </a:pPr>
            <a:r>
              <a:rPr lang="fa-IR" sz="2400" dirty="0">
                <a:cs typeface="B Nazanin" pitchFamily="2" charset="-78"/>
              </a:rPr>
              <a:t>اپیدرم : بافت اپیتلیال</a:t>
            </a:r>
          </a:p>
          <a:p>
            <a:pPr algn="r" rtl="1">
              <a:defRPr/>
            </a:pPr>
            <a:r>
              <a:rPr lang="fa-IR" sz="2400" dirty="0">
                <a:cs typeface="B Nazanin" pitchFamily="2" charset="-78"/>
              </a:rPr>
              <a:t>کراتینوسیت ، ملانوسیت ، لانگرهانس ، مرکل</a:t>
            </a:r>
          </a:p>
          <a:p>
            <a:pPr algn="r" rtl="1">
              <a:defRPr/>
            </a:pPr>
            <a:r>
              <a:rPr lang="fa-IR" sz="2400" dirty="0">
                <a:cs typeface="B Nazanin" pitchFamily="2" charset="-78"/>
              </a:rPr>
              <a:t>درم : بافت همبند</a:t>
            </a:r>
          </a:p>
          <a:p>
            <a:pPr algn="r" rtl="1">
              <a:defRPr/>
            </a:pPr>
            <a:r>
              <a:rPr lang="fa-IR" sz="2400" dirty="0">
                <a:cs typeface="B Nazanin" pitchFamily="2" charset="-78"/>
              </a:rPr>
              <a:t>فیبروبلاست ، ماکروفاژ، ماست سل</a:t>
            </a:r>
          </a:p>
          <a:p>
            <a:pPr algn="r" rtl="1">
              <a:defRPr/>
            </a:pPr>
            <a:r>
              <a:rPr lang="fa-IR" sz="2400" dirty="0">
                <a:cs typeface="B Nazanin" pitchFamily="2" charset="-78"/>
              </a:rPr>
              <a:t>عروق خونی ، گره های لنفاوی ، غدد سباسه و عرق ، فولیکول مو وتعداد کمی از سلولهای عصبی </a:t>
            </a:r>
          </a:p>
          <a:p>
            <a:pPr algn="r" rtl="1">
              <a:defRPr/>
            </a:pPr>
            <a:r>
              <a:rPr lang="fa-IR" sz="2400" dirty="0">
                <a:cs typeface="B Nazanin" pitchFamily="2" charset="-78"/>
              </a:rPr>
              <a:t>هایپودرم : بافت چربی</a:t>
            </a:r>
          </a:p>
          <a:p>
            <a:pPr algn="r" rtl="1">
              <a:buFontTx/>
              <a:buChar char="-"/>
              <a:defRPr/>
            </a:pPr>
            <a:endParaRPr lang="fa-IR" dirty="0">
              <a:cs typeface="+mn-cs"/>
            </a:endParaRPr>
          </a:p>
          <a:p>
            <a:pPr algn="r" rtl="1">
              <a:buFontTx/>
              <a:buChar char="-"/>
              <a:defRPr/>
            </a:pPr>
            <a:endParaRPr lang="fa-IR" dirty="0">
              <a:cs typeface="+mn-cs"/>
            </a:endParaRPr>
          </a:p>
          <a:p>
            <a:pPr algn="r" rtl="1">
              <a:defRPr/>
            </a:pPr>
            <a:endParaRPr lang="fa-IR" dirty="0">
              <a:cs typeface="+mn-cs"/>
            </a:endParaRPr>
          </a:p>
        </p:txBody>
      </p:sp>
      <p:pic>
        <p:nvPicPr>
          <p:cNvPr id="6149" name="Picture 2" descr="E:\CVT\pics\skin\Epiderm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191000"/>
            <a:ext cx="4683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47" presetClass="entr" presetSubtype="0"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2000"/>
                            </p:stCondLst>
                            <p:childTnLst>
                              <p:par>
                                <p:cTn id="30" presetID="47"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7"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800">
                <a:latin typeface="Times New Roman" pitchFamily="18" charset="0"/>
                <a:ea typeface="MS Pゴシック" pitchFamily="-92" charset="-128"/>
              </a:rPr>
              <a:t>Laceracion</a:t>
            </a:r>
            <a:endParaRPr lang="en-US" altLang="en-US" sz="4000">
              <a:latin typeface="Times New Roman" pitchFamily="18" charset="0"/>
              <a:ea typeface="MS Pゴシック" pitchFamily="-92" charset="-128"/>
            </a:endParaRPr>
          </a:p>
        </p:txBody>
      </p:sp>
      <p:pic>
        <p:nvPicPr>
          <p:cNvPr id="33795" name="Picture 5"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24384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00"/>
            <a:ext cx="24384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91000"/>
            <a:ext cx="24384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9" descr="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191000"/>
            <a:ext cx="2438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0" descr="6.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828800"/>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descr="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4191000"/>
            <a:ext cx="2514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800">
                <a:latin typeface="Times New Roman" pitchFamily="18" charset="0"/>
                <a:ea typeface="MS Pゴシック" pitchFamily="-92" charset="-128"/>
              </a:rPr>
              <a:t>Crush injury</a:t>
            </a:r>
          </a:p>
        </p:txBody>
      </p:sp>
      <p:pic>
        <p:nvPicPr>
          <p:cNvPr id="34819" name="Picture 5"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152900"/>
            <a:ext cx="2438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2465388"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descr="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752600"/>
            <a:ext cx="24495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descr="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286000"/>
            <a:ext cx="25685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1" descr="6.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91000"/>
            <a:ext cx="2438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800">
                <a:latin typeface="Times New Roman" pitchFamily="18" charset="0"/>
                <a:ea typeface="MS Pゴシック" pitchFamily="-92" charset="-128"/>
              </a:rPr>
              <a:t>Puncture wound</a:t>
            </a:r>
          </a:p>
        </p:txBody>
      </p:sp>
      <p:pic>
        <p:nvPicPr>
          <p:cNvPr id="35843" name="Picture 5"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1200"/>
            <a:ext cx="2590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7"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971675"/>
            <a:ext cx="24384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descr="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000250"/>
            <a:ext cx="24384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DSC0046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2133600"/>
            <a:ext cx="3352800" cy="3581400"/>
          </a:xfrm>
          <a:noFill/>
        </p:spPr>
      </p:pic>
      <p:sp>
        <p:nvSpPr>
          <p:cNvPr id="36867"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800">
                <a:latin typeface="Times New Roman" pitchFamily="18" charset="0"/>
                <a:ea typeface="MS Pゴシック" pitchFamily="-92" charset="-128"/>
              </a:rPr>
              <a:t>Donor site wound</a:t>
            </a:r>
          </a:p>
        </p:txBody>
      </p:sp>
      <p:pic>
        <p:nvPicPr>
          <p:cNvPr id="36868" name="Picture 8"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133600"/>
            <a:ext cx="3352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DSC0070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867400" y="2057400"/>
            <a:ext cx="2590800" cy="2971800"/>
          </a:xfrm>
        </p:spPr>
      </p:pic>
      <p:sp>
        <p:nvSpPr>
          <p:cNvPr id="37891" name="Rectangle 2"/>
          <p:cNvSpPr txBox="1">
            <a:spLocks noChangeArrowheads="1"/>
          </p:cNvSpPr>
          <p:nvPr/>
        </p:nvSpPr>
        <p:spPr bwMode="auto">
          <a:xfrm>
            <a:off x="6858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800">
                <a:latin typeface="Times New Roman" pitchFamily="18" charset="0"/>
                <a:ea typeface="MS Pゴシック" pitchFamily="-92" charset="-128"/>
              </a:rPr>
              <a:t>Surgical site wound</a:t>
            </a:r>
          </a:p>
        </p:txBody>
      </p:sp>
      <p:pic>
        <p:nvPicPr>
          <p:cNvPr id="37892" name="Picture 5" desc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057400"/>
            <a:ext cx="2590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057400"/>
            <a:ext cx="2286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800">
                <a:latin typeface="Times New Roman" pitchFamily="18" charset="0"/>
                <a:ea typeface="MS Pゴシック" pitchFamily="-92" charset="-128"/>
              </a:rPr>
              <a:t>Burns</a:t>
            </a:r>
            <a:endParaRPr lang="en-US" altLang="en-US" sz="4000">
              <a:latin typeface="Times New Roman" pitchFamily="18" charset="0"/>
              <a:ea typeface="MS Pゴシック" pitchFamily="-92" charset="-128"/>
            </a:endParaRPr>
          </a:p>
        </p:txBody>
      </p:sp>
      <p:pic>
        <p:nvPicPr>
          <p:cNvPr id="38915" name="Picture 5"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0"/>
            <a:ext cx="2362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886200"/>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8" descr="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447800"/>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9" descr="9.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1000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0" descr="1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44780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 descr="6.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1447800"/>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800">
                <a:latin typeface="Times New Roman" pitchFamily="18" charset="0"/>
                <a:ea typeface="MS Pゴシック" pitchFamily="-92" charset="-128"/>
              </a:rPr>
              <a:t>Bite wound</a:t>
            </a:r>
          </a:p>
        </p:txBody>
      </p:sp>
      <p:pic>
        <p:nvPicPr>
          <p:cNvPr id="39939" name="Picture 5"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286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7"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524000"/>
            <a:ext cx="25908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524000"/>
            <a:ext cx="24765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9" descr="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8862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0" descr="6.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857625"/>
            <a:ext cx="2362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1" descr="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848100"/>
            <a:ext cx="25146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400">
                <a:latin typeface="Times New Roman" pitchFamily="18" charset="0"/>
                <a:ea typeface="MS Pゴシック" pitchFamily="-92" charset="-128"/>
              </a:rPr>
              <a:t>Diabetic foot ulcer</a:t>
            </a:r>
          </a:p>
        </p:txBody>
      </p:sp>
      <p:pic>
        <p:nvPicPr>
          <p:cNvPr id="40963" name="Picture 5" descr="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764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descr="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76400"/>
            <a:ext cx="25146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2438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9" descr="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076700"/>
            <a:ext cx="2514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114800"/>
            <a:ext cx="251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1" descr="10.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4114800"/>
            <a:ext cx="2438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800">
                <a:latin typeface="Times New Roman" pitchFamily="18" charset="0"/>
                <a:ea typeface="MS Pゴシック" pitchFamily="-92" charset="-128"/>
              </a:rPr>
              <a:t>Vascular ulcer</a:t>
            </a:r>
          </a:p>
        </p:txBody>
      </p:sp>
      <p:pic>
        <p:nvPicPr>
          <p:cNvPr id="41987" name="Picture 5"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4000"/>
            <a:ext cx="2514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7"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86200"/>
            <a:ext cx="23622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8" descr="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24000"/>
            <a:ext cx="2362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8862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1524000"/>
            <a:ext cx="259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1" descr="8.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886200"/>
            <a:ext cx="266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000">
                <a:latin typeface="Times New Roman" pitchFamily="18" charset="0"/>
              </a:rPr>
              <a:t>Pressure ulcer</a:t>
            </a:r>
          </a:p>
        </p:txBody>
      </p:sp>
      <p:pic>
        <p:nvPicPr>
          <p:cNvPr id="44035" name="Picture 3" descr="DSC0447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752600"/>
            <a:ext cx="3657600" cy="2209800"/>
          </a:xfrm>
          <a:noFill/>
        </p:spPr>
      </p:pic>
      <p:pic>
        <p:nvPicPr>
          <p:cNvPr id="8" name="Picture 5" descr="DSC01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752600"/>
            <a:ext cx="37226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8" descr="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191000"/>
            <a:ext cx="37338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9" descr="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91000"/>
            <a:ext cx="3657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r" rtl="1" eaLnBrk="1" hangingPunct="1"/>
            <a:r>
              <a:rPr lang="fa-IR" altLang="en-US" sz="2800" smtClean="0">
                <a:cs typeface="B Nazanin" pitchFamily="2" charset="-78"/>
              </a:rPr>
              <a:t>مقایسه طبقه بندی بر اساس عمق</a:t>
            </a:r>
            <a:endParaRPr lang="en-US" altLang="en-US" sz="2800" baseline="30000" smtClean="0">
              <a:solidFill>
                <a:srgbClr val="FFFF00"/>
              </a:solidFill>
              <a:cs typeface="B Nazanin" pitchFamily="2" charset="-78"/>
            </a:endParaRPr>
          </a:p>
        </p:txBody>
      </p:sp>
      <p:sp>
        <p:nvSpPr>
          <p:cNvPr id="6" name="Slide Number Placeholder 4"/>
          <p:cNvSpPr>
            <a:spLocks noGrp="1"/>
          </p:cNvSpPr>
          <p:nvPr>
            <p:ph type="sldNum" sz="quarter" idx="12"/>
          </p:nvPr>
        </p:nvSpPr>
        <p:spPr>
          <a:xfrm>
            <a:off x="7229475" y="6597650"/>
            <a:ext cx="1905000" cy="457200"/>
          </a:xfrm>
        </p:spPr>
        <p:txBody>
          <a:bodyPr/>
          <a:lstStyle/>
          <a:p>
            <a:pPr>
              <a:defRPr/>
            </a:pPr>
            <a:fld id="{DE8B4F29-63E3-4989-913E-F98F197CFD18}" type="slidenum">
              <a:rPr lang="ar-SA"/>
              <a:pPr>
                <a:defRPr/>
              </a:pPr>
              <a:t>4</a:t>
            </a:fld>
            <a:endParaRPr lang="en-US">
              <a:cs typeface="Times New Roman" pitchFamily="18" charset="0"/>
            </a:endParaRPr>
          </a:p>
        </p:txBody>
      </p:sp>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222375"/>
            <a:ext cx="833437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685800"/>
            <a:ext cx="7543800" cy="3962400"/>
          </a:xfrm>
        </p:spPr>
        <p:txBody>
          <a:bodyPr rtlCol="0">
            <a:normAutofit fontScale="90000"/>
          </a:bodyPr>
          <a:lstStyle/>
          <a:p>
            <a:pPr algn="just" eaLnBrk="1" fontAlgn="auto" hangingPunct="1">
              <a:spcAft>
                <a:spcPts val="0"/>
              </a:spcAft>
              <a:defRPr/>
            </a:pPr>
            <a:r>
              <a:rPr lang="en-US" b="1" dirty="0" smtClean="0"/>
              <a:t/>
            </a:r>
            <a:br>
              <a:rPr lang="en-US" b="1" dirty="0" smtClean="0"/>
            </a:br>
            <a:r>
              <a:rPr lang="en-US" b="1" dirty="0" smtClean="0">
                <a:cs typeface="Times New Roman" pitchFamily="18" charset="0"/>
              </a:rPr>
              <a:t> </a:t>
            </a:r>
            <a:br>
              <a:rPr lang="en-US" b="1" dirty="0" smtClean="0">
                <a:cs typeface="Times New Roman" pitchFamily="18" charset="0"/>
              </a:rPr>
            </a:br>
            <a:r>
              <a:rPr lang="fa-IR" b="1" dirty="0" smtClean="0"/>
              <a:t/>
            </a:r>
            <a:br>
              <a:rPr lang="fa-IR" b="1" dirty="0" smtClean="0"/>
            </a:br>
            <a:r>
              <a:rPr lang="fa-IR" b="1" dirty="0" smtClean="0"/>
              <a:t/>
            </a:r>
            <a:br>
              <a:rPr lang="fa-IR" b="1" dirty="0" smtClean="0"/>
            </a:br>
            <a:r>
              <a:rPr lang="en-GB" altLang="en-US" sz="3200" dirty="0"/>
              <a:t>A pressure </a:t>
            </a:r>
            <a:r>
              <a:rPr lang="en-GB" altLang="en-US" sz="3200" dirty="0" smtClean="0"/>
              <a:t>Injury is </a:t>
            </a:r>
            <a:r>
              <a:rPr lang="en-GB" altLang="en-US" sz="3200" dirty="0"/>
              <a:t>a localized injury to the skin and/or underlying tissue usually over a bony prominence, as a result </a:t>
            </a:r>
            <a:r>
              <a:rPr lang="en-GB" altLang="en-US" sz="3200" dirty="0" smtClean="0"/>
              <a:t>of :</a:t>
            </a:r>
            <a:br>
              <a:rPr lang="en-GB" altLang="en-US" sz="3200" dirty="0" smtClean="0"/>
            </a:br>
            <a:r>
              <a:rPr lang="en-GB" altLang="en-US" sz="3200" dirty="0" smtClean="0"/>
              <a:t/>
            </a:r>
            <a:br>
              <a:rPr lang="en-GB" altLang="en-US" sz="3200" dirty="0" smtClean="0"/>
            </a:br>
            <a:r>
              <a:rPr lang="en-US" altLang="en-US" sz="3200" dirty="0"/>
              <a:t/>
            </a:r>
            <a:br>
              <a:rPr lang="en-US" altLang="en-US" sz="3200" dirty="0"/>
            </a:br>
            <a:endParaRPr lang="en-US" sz="3200" dirty="0" smtClean="0"/>
          </a:p>
        </p:txBody>
      </p:sp>
      <p:pic>
        <p:nvPicPr>
          <p:cNvPr id="21508" name="Picture 17" descr="patient_improving_hb"/>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3581400"/>
            <a:ext cx="3848100" cy="3714750"/>
          </a:xfrm>
          <a:noFill/>
        </p:spPr>
      </p:pic>
      <p:pic>
        <p:nvPicPr>
          <p:cNvPr id="45060" name="Picture 3" descr="swords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7429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4"/>
          <p:cNvSpPr>
            <a:spLocks noChangeArrowheads="1"/>
          </p:cNvSpPr>
          <p:nvPr/>
        </p:nvSpPr>
        <p:spPr bwMode="auto">
          <a:xfrm>
            <a:off x="1447800" y="381000"/>
            <a:ext cx="6096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400" b="1">
                <a:solidFill>
                  <a:srgbClr val="A50021"/>
                </a:solidFill>
              </a:rPr>
              <a:t>Pressure Injury</a:t>
            </a:r>
            <a:endParaRPr lang="en-US" altLang="en-US" sz="3600">
              <a:solidFill>
                <a:srgbClr val="A50021"/>
              </a:solidFill>
            </a:endParaRPr>
          </a:p>
        </p:txBody>
      </p:sp>
      <p:sp>
        <p:nvSpPr>
          <p:cNvPr id="6" name="Rectangle 2"/>
          <p:cNvSpPr txBox="1">
            <a:spLocks noChangeArrowheads="1"/>
          </p:cNvSpPr>
          <p:nvPr/>
        </p:nvSpPr>
        <p:spPr bwMode="auto">
          <a:xfrm>
            <a:off x="3429000" y="3417888"/>
            <a:ext cx="6419850" cy="2247900"/>
          </a:xfrm>
          <a:prstGeom prst="rect">
            <a:avLst/>
          </a:prstGeom>
          <a:noFill/>
          <a:ln>
            <a:noFill/>
          </a:ln>
          <a:effectLst/>
          <a:extLst/>
        </p:spPr>
        <p:txBody>
          <a:bodyPr anchor="ctr" anchorCtr="1"/>
          <a:lstStyle/>
          <a:p>
            <a:pPr>
              <a:defRPr/>
            </a:pPr>
            <a:r>
              <a:rPr lang="en-GB" altLang="en-US" sz="2000" kern="0" dirty="0">
                <a:solidFill>
                  <a:srgbClr val="A50021"/>
                </a:solidFill>
                <a:cs typeface="B Badr" pitchFamily="2" charset="-78"/>
              </a:rPr>
              <a:t>pressure </a:t>
            </a:r>
            <a:br>
              <a:rPr lang="en-GB" altLang="en-US" sz="2000" kern="0" dirty="0">
                <a:solidFill>
                  <a:srgbClr val="A50021"/>
                </a:solidFill>
                <a:cs typeface="B Badr" pitchFamily="2" charset="-78"/>
              </a:rPr>
            </a:br>
            <a:r>
              <a:rPr lang="en-GB" sz="2000" kern="0" dirty="0">
                <a:solidFill>
                  <a:srgbClr val="A50021"/>
                </a:solidFill>
                <a:effectLst>
                  <a:outerShdw blurRad="38100" dist="38100" dir="2700000" algn="tl">
                    <a:srgbClr val="000000">
                      <a:alpha val="43137"/>
                    </a:srgbClr>
                  </a:outerShdw>
                </a:effectLst>
                <a:cs typeface="B Badr" pitchFamily="2" charset="-78"/>
              </a:rPr>
              <a:t>shearing and friction  </a:t>
            </a:r>
            <a:br>
              <a:rPr lang="en-GB" sz="2000" kern="0" dirty="0">
                <a:solidFill>
                  <a:srgbClr val="A50021"/>
                </a:solidFill>
                <a:effectLst>
                  <a:outerShdw blurRad="38100" dist="38100" dir="2700000" algn="tl">
                    <a:srgbClr val="000000">
                      <a:alpha val="43137"/>
                    </a:srgbClr>
                  </a:outerShdw>
                </a:effectLst>
                <a:cs typeface="B Badr" pitchFamily="2" charset="-78"/>
              </a:rPr>
            </a:br>
            <a:r>
              <a:rPr lang="en-GB" sz="2000" kern="0" dirty="0">
                <a:solidFill>
                  <a:srgbClr val="A50021"/>
                </a:solidFill>
                <a:effectLst>
                  <a:outerShdw blurRad="38100" dist="38100" dir="2700000" algn="tl">
                    <a:srgbClr val="000000">
                      <a:alpha val="43137"/>
                    </a:srgbClr>
                  </a:outerShdw>
                </a:effectLst>
                <a:cs typeface="B Badr" pitchFamily="2" charset="-78"/>
              </a:rPr>
              <a:t>moisture</a:t>
            </a:r>
            <a:r>
              <a:rPr lang="en-US" altLang="en-US" sz="2000" kern="0" dirty="0">
                <a:solidFill>
                  <a:srgbClr val="A50021"/>
                </a:solidFill>
                <a:effectLst>
                  <a:outerShdw blurRad="38100" dist="38100" dir="2700000" algn="tl">
                    <a:srgbClr val="FFFFFF"/>
                  </a:outerShdw>
                </a:effectLst>
                <a:cs typeface="B Badr" pitchFamily="2" charset="-78"/>
              </a:rPr>
              <a:t> </a:t>
            </a:r>
            <a:endParaRPr lang="en-US" sz="2000" kern="0" dirty="0">
              <a:solidFill>
                <a:srgbClr val="A50021"/>
              </a:solidFill>
              <a:effectLst>
                <a:outerShdw blurRad="38100" dist="38100" dir="2700000" algn="tl">
                  <a:srgbClr val="FFFFFF"/>
                </a:outerShdw>
              </a:effectLst>
              <a:latin typeface="+mj-lt"/>
              <a:ea typeface="+mj-ea"/>
              <a:cs typeface="B Badr" pitchFamily="2" charset="-7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par>
                                <p:cTn id="8" presetID="10" presetClass="entr" presetSubtype="0" fill="hold" nodeType="withEffect">
                                  <p:stCondLst>
                                    <p:cond delay="0"/>
                                  </p:stCondLst>
                                  <p:childTnLst>
                                    <p:set>
                                      <p:cBhvr>
                                        <p:cTn id="9" dur="1" fill="hold">
                                          <p:stCondLst>
                                            <p:cond delay="0"/>
                                          </p:stCondLst>
                                        </p:cTn>
                                        <p:tgtEl>
                                          <p:spTgt spid="21508"/>
                                        </p:tgtEl>
                                        <p:attrNameLst>
                                          <p:attrName>style.visibility</p:attrName>
                                        </p:attrNameLst>
                                      </p:cBhvr>
                                      <p:to>
                                        <p:strVal val="visible"/>
                                      </p:to>
                                    </p:set>
                                    <p:animEffect transition="in" filter="fade">
                                      <p:cBhvr>
                                        <p:cTn id="10" dur="2000"/>
                                        <p:tgtEl>
                                          <p:spTgt spid="2150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0"/>
            <a:ext cx="7772400" cy="1143000"/>
          </a:xfrm>
        </p:spPr>
        <p:txBody>
          <a:bodyPr/>
          <a:lstStyle/>
          <a:p>
            <a:pPr eaLnBrk="1" hangingPunct="1"/>
            <a:r>
              <a:rPr lang="en-US" altLang="en-US" sz="3600" b="1" smtClean="0">
                <a:solidFill>
                  <a:srgbClr val="A50021"/>
                </a:solidFill>
              </a:rPr>
              <a:t>Stage I Pressure Injury</a:t>
            </a:r>
          </a:p>
        </p:txBody>
      </p:sp>
      <p:sp>
        <p:nvSpPr>
          <p:cNvPr id="46083" name="Rectangle 1"/>
          <p:cNvSpPr>
            <a:spLocks noChangeArrowheads="1"/>
          </p:cNvSpPr>
          <p:nvPr/>
        </p:nvSpPr>
        <p:spPr bwMode="auto">
          <a:xfrm>
            <a:off x="609600" y="1371600"/>
            <a:ext cx="7924800" cy="2338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a:t>• </a:t>
            </a:r>
            <a:r>
              <a:rPr lang="en-US" altLang="en-US">
                <a:solidFill>
                  <a:srgbClr val="FFC000"/>
                </a:solidFill>
              </a:rPr>
              <a:t>Intact skin with non-blanchable redness </a:t>
            </a:r>
            <a:r>
              <a:rPr lang="en-US" altLang="en-US"/>
              <a:t>of a localised area usually  over   a bony prominence.</a:t>
            </a:r>
          </a:p>
          <a:p>
            <a:pPr eaLnBrk="1" hangingPunct="1"/>
            <a:r>
              <a:rPr lang="en-US" altLang="en-US"/>
              <a:t>• Darkly pigmented skin may not have visible blanching; its colour may  differ from the surrounding area.</a:t>
            </a:r>
          </a:p>
          <a:p>
            <a:pPr eaLnBrk="1" hangingPunct="1"/>
            <a:r>
              <a:rPr lang="en-US" altLang="en-US"/>
              <a:t>• The area may be </a:t>
            </a:r>
            <a:r>
              <a:rPr lang="en-US" altLang="en-US">
                <a:solidFill>
                  <a:srgbClr val="FFC000"/>
                </a:solidFill>
              </a:rPr>
              <a:t>painful, firm, soft, warmer or cooler </a:t>
            </a:r>
            <a:r>
              <a:rPr lang="en-US" altLang="en-US"/>
              <a:t>compared to adjacent tissue.</a:t>
            </a:r>
          </a:p>
          <a:p>
            <a:pPr eaLnBrk="1" hangingPunct="1"/>
            <a:r>
              <a:rPr lang="en-US" altLang="en-US"/>
              <a:t>• May be difficult to detect in individuals with dark skin tones.</a:t>
            </a:r>
          </a:p>
          <a:p>
            <a:pPr eaLnBrk="1" hangingPunct="1"/>
            <a:r>
              <a:rPr lang="en-US" altLang="en-US"/>
              <a:t>• May indicate “at risk” persons (a heralding sign of risk).</a:t>
            </a:r>
            <a:endParaRPr lang="en-US" altLang="en-US">
              <a:cs typeface="Times New Roman" pitchFamily="18" charset="0"/>
            </a:endParaRPr>
          </a:p>
        </p:txBody>
      </p:sp>
      <p:pic>
        <p:nvPicPr>
          <p:cNvPr id="460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86200"/>
            <a:ext cx="25146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46085" name="Picture 6" descr="swords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250" y="990600"/>
            <a:ext cx="742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862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152400"/>
            <a:ext cx="7772400" cy="1143000"/>
          </a:xfrm>
        </p:spPr>
        <p:txBody>
          <a:bodyPr/>
          <a:lstStyle/>
          <a:p>
            <a:pPr eaLnBrk="1" hangingPunct="1"/>
            <a:r>
              <a:rPr lang="en-US" altLang="en-US" sz="3600" b="1" smtClean="0">
                <a:solidFill>
                  <a:srgbClr val="A50021"/>
                </a:solidFill>
              </a:rPr>
              <a:t>Stage II Pressure Injury</a:t>
            </a:r>
          </a:p>
        </p:txBody>
      </p:sp>
      <p:sp>
        <p:nvSpPr>
          <p:cNvPr id="47107" name="Rectangle 5"/>
          <p:cNvSpPr>
            <a:spLocks noChangeArrowheads="1"/>
          </p:cNvSpPr>
          <p:nvPr/>
        </p:nvSpPr>
        <p:spPr bwMode="auto">
          <a:xfrm>
            <a:off x="762000" y="1644650"/>
            <a:ext cx="7620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a:t>• </a:t>
            </a:r>
            <a:r>
              <a:rPr lang="en-US" altLang="en-US"/>
              <a:t>Partial thickness loss of dermis presenting as a </a:t>
            </a:r>
            <a:r>
              <a:rPr lang="en-US" altLang="en-US">
                <a:solidFill>
                  <a:srgbClr val="FFC000"/>
                </a:solidFill>
              </a:rPr>
              <a:t>shallow, open wound with a red-pink wound bed,without slough.</a:t>
            </a:r>
          </a:p>
          <a:p>
            <a:pPr eaLnBrk="1" hangingPunct="1"/>
            <a:r>
              <a:rPr lang="en-US" altLang="en-US"/>
              <a:t>• May also present as an intact or open/ruptured </a:t>
            </a:r>
            <a:r>
              <a:rPr lang="en-US" altLang="en-US">
                <a:solidFill>
                  <a:srgbClr val="FFC000"/>
                </a:solidFill>
              </a:rPr>
              <a:t>serum-filled blister</a:t>
            </a:r>
            <a:r>
              <a:rPr lang="en-US" altLang="en-US"/>
              <a:t>.</a:t>
            </a:r>
          </a:p>
          <a:p>
            <a:pPr eaLnBrk="1" hangingPunct="1"/>
            <a:r>
              <a:rPr lang="en-US" altLang="en-US"/>
              <a:t>• Presents as a shiny or dry, shallow ulcer without slough or bruising.</a:t>
            </a:r>
          </a:p>
          <a:p>
            <a:pPr eaLnBrk="1" hangingPunct="1"/>
            <a:r>
              <a:rPr lang="en-US" altLang="en-US"/>
              <a:t>• </a:t>
            </a:r>
            <a:r>
              <a:rPr lang="en-US" altLang="en-US">
                <a:solidFill>
                  <a:srgbClr val="FFC000"/>
                </a:solidFill>
              </a:rPr>
              <a:t>Stage II should not be used to describe skin tears, tape burns, perineal dermatitis, maceration or excoriation</a:t>
            </a:r>
            <a:r>
              <a:rPr lang="en-US" altLang="en-US"/>
              <a:t>.</a:t>
            </a:r>
          </a:p>
        </p:txBody>
      </p:sp>
      <p:pic>
        <p:nvPicPr>
          <p:cNvPr id="20482" name="Picture 2" descr="stage14new"/>
          <p:cNvPicPr>
            <a:picLocks noChangeAspect="1" noChangeArrowheads="1"/>
          </p:cNvPicPr>
          <p:nvPr/>
        </p:nvPicPr>
        <p:blipFill>
          <a:blip r:embed="rId2"/>
          <a:srcRect/>
          <a:stretch>
            <a:fillRect/>
          </a:stretch>
        </p:blipFill>
        <p:spPr bwMode="auto">
          <a:xfrm>
            <a:off x="1447800" y="4067175"/>
            <a:ext cx="2209800" cy="1952625"/>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471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5" y="4067175"/>
            <a:ext cx="22764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47110" name="Picture 6" descr="swords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196975"/>
            <a:ext cx="742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152400"/>
            <a:ext cx="7772400" cy="1143000"/>
          </a:xfrm>
        </p:spPr>
        <p:txBody>
          <a:bodyPr/>
          <a:lstStyle/>
          <a:p>
            <a:pPr eaLnBrk="1" hangingPunct="1"/>
            <a:r>
              <a:rPr lang="en-US" altLang="en-US" sz="3600" b="1" smtClean="0">
                <a:solidFill>
                  <a:srgbClr val="A50021"/>
                </a:solidFill>
              </a:rPr>
              <a:t>Stage III Pressure Injury</a:t>
            </a:r>
          </a:p>
        </p:txBody>
      </p:sp>
      <p:sp>
        <p:nvSpPr>
          <p:cNvPr id="48131" name="Rectangle 5"/>
          <p:cNvSpPr>
            <a:spLocks noChangeArrowheads="1"/>
          </p:cNvSpPr>
          <p:nvPr/>
        </p:nvSpPr>
        <p:spPr bwMode="auto">
          <a:xfrm>
            <a:off x="457200" y="1447800"/>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sz="2000"/>
          </a:p>
        </p:txBody>
      </p:sp>
      <p:sp>
        <p:nvSpPr>
          <p:cNvPr id="48132" name="Rectangle 7"/>
          <p:cNvSpPr>
            <a:spLocks noChangeArrowheads="1"/>
          </p:cNvSpPr>
          <p:nvPr/>
        </p:nvSpPr>
        <p:spPr bwMode="auto">
          <a:xfrm>
            <a:off x="762000" y="1527175"/>
            <a:ext cx="77724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 Full thickness tissue loss. </a:t>
            </a:r>
            <a:r>
              <a:rPr lang="en-US" altLang="en-US">
                <a:solidFill>
                  <a:srgbClr val="FFC000"/>
                </a:solidFill>
              </a:rPr>
              <a:t>Subcutaneous fat may be visible </a:t>
            </a:r>
            <a:r>
              <a:rPr lang="en-US" altLang="en-US"/>
              <a:t>but bone, tendon or muscle are not exposed. </a:t>
            </a:r>
            <a:r>
              <a:rPr lang="en-US" altLang="en-US">
                <a:solidFill>
                  <a:srgbClr val="FFC000"/>
                </a:solidFill>
              </a:rPr>
              <a:t>Slough</a:t>
            </a:r>
            <a:r>
              <a:rPr lang="en-US" altLang="en-US"/>
              <a:t> </a:t>
            </a:r>
            <a:r>
              <a:rPr lang="en-US" altLang="en-US">
                <a:solidFill>
                  <a:srgbClr val="FFC000"/>
                </a:solidFill>
              </a:rPr>
              <a:t>may be present </a:t>
            </a:r>
            <a:r>
              <a:rPr lang="en-US" altLang="en-US"/>
              <a:t>but does not obscure the depth of tissue loss. May include undermining and tunnelling.</a:t>
            </a:r>
          </a:p>
          <a:p>
            <a:pPr eaLnBrk="1" hangingPunct="1"/>
            <a:r>
              <a:rPr lang="en-US" altLang="en-US"/>
              <a:t>• The depth of a stage III PI varies by anatomical location. </a:t>
            </a:r>
            <a:r>
              <a:rPr lang="en-US" altLang="en-US">
                <a:solidFill>
                  <a:srgbClr val="FFC000"/>
                </a:solidFill>
              </a:rPr>
              <a:t>The bridge of the nose, ear, occiput and malleolus do not have subcutaneous tissue and stage III PIs can be shallow</a:t>
            </a:r>
            <a:r>
              <a:rPr lang="en-US" altLang="en-US"/>
              <a:t>. In contrast, areas of significant adiposity can develop extremely deep stage III PIs. </a:t>
            </a:r>
            <a:r>
              <a:rPr lang="en-US" altLang="en-US" b="1">
                <a:solidFill>
                  <a:srgbClr val="FFC000"/>
                </a:solidFill>
              </a:rPr>
              <a:t>Bone or tendon is not visible or directly palpable.</a:t>
            </a:r>
            <a:endParaRPr lang="en-US" altLang="en-US" b="1">
              <a:solidFill>
                <a:srgbClr val="FFC000"/>
              </a:solidFill>
              <a:cs typeface="Times New Roman" pitchFamily="18" charset="0"/>
            </a:endParaRPr>
          </a:p>
        </p:txBody>
      </p:sp>
      <p:pic>
        <p:nvPicPr>
          <p:cNvPr id="4813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952875"/>
            <a:ext cx="20193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4813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962400"/>
            <a:ext cx="24003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48135" name="Picture 6" descr="swords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066800"/>
            <a:ext cx="742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228600"/>
            <a:ext cx="7772400" cy="1143000"/>
          </a:xfrm>
        </p:spPr>
        <p:txBody>
          <a:bodyPr/>
          <a:lstStyle/>
          <a:p>
            <a:pPr eaLnBrk="1" hangingPunct="1"/>
            <a:r>
              <a:rPr lang="en-US" altLang="en-US" sz="3600" b="1" smtClean="0">
                <a:solidFill>
                  <a:srgbClr val="A50021"/>
                </a:solidFill>
              </a:rPr>
              <a:t>Stage IV Pressure Injury</a:t>
            </a:r>
          </a:p>
        </p:txBody>
      </p:sp>
      <p:sp>
        <p:nvSpPr>
          <p:cNvPr id="49155" name="Rectangle 5"/>
          <p:cNvSpPr>
            <a:spLocks noChangeArrowheads="1"/>
          </p:cNvSpPr>
          <p:nvPr/>
        </p:nvSpPr>
        <p:spPr bwMode="auto">
          <a:xfrm>
            <a:off x="457200" y="1447800"/>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sz="2000"/>
          </a:p>
        </p:txBody>
      </p:sp>
      <p:sp>
        <p:nvSpPr>
          <p:cNvPr id="49156" name="Rectangle 2"/>
          <p:cNvSpPr>
            <a:spLocks noChangeArrowheads="1"/>
          </p:cNvSpPr>
          <p:nvPr/>
        </p:nvSpPr>
        <p:spPr bwMode="auto">
          <a:xfrm rot="10800000" flipV="1">
            <a:off x="685800" y="16002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a:cs typeface="Times New Roman" pitchFamily="18" charset="0"/>
              </a:rPr>
              <a:t>Full thickness tissue loss with </a:t>
            </a:r>
            <a:r>
              <a:rPr lang="en-US" altLang="en-US" sz="2000">
                <a:solidFill>
                  <a:srgbClr val="FFC000"/>
                </a:solidFill>
                <a:cs typeface="Times New Roman" pitchFamily="18" charset="0"/>
              </a:rPr>
              <a:t>exposed bone, tendon or muscle</a:t>
            </a:r>
            <a:r>
              <a:rPr lang="en-US" altLang="en-US" sz="2000">
                <a:cs typeface="Times New Roman" pitchFamily="18" charset="0"/>
              </a:rPr>
              <a:t>. </a:t>
            </a:r>
            <a:r>
              <a:rPr lang="en-US" altLang="en-US" sz="2000">
                <a:solidFill>
                  <a:srgbClr val="FFC000"/>
                </a:solidFill>
                <a:cs typeface="Times New Roman" pitchFamily="18" charset="0"/>
              </a:rPr>
              <a:t>Slough or eschar </a:t>
            </a:r>
            <a:r>
              <a:rPr lang="en-US" altLang="en-US" sz="2000">
                <a:cs typeface="Times New Roman" pitchFamily="18" charset="0"/>
              </a:rPr>
              <a:t>may be present on some parts of the wound bed. Often include undermining and tunneling. </a:t>
            </a:r>
          </a:p>
        </p:txBody>
      </p:sp>
      <p:pic>
        <p:nvPicPr>
          <p:cNvPr id="22531" name="BLOGGER_PHOTO_ID_5241525529498664450" descr="http://2.bp.blogspot.com/_xrmoYitP68I/SL2jssLovgI/AAAAAAAAAEo/aJHFJ-wxZ3s/s320/DSC_0034.JPG"/>
          <p:cNvPicPr>
            <a:picLocks noChangeAspect="1" noChangeArrowheads="1"/>
          </p:cNvPicPr>
          <p:nvPr/>
        </p:nvPicPr>
        <p:blipFill>
          <a:blip r:embed="rId2" r:link="rId3"/>
          <a:srcRect/>
          <a:stretch>
            <a:fillRect/>
          </a:stretch>
        </p:blipFill>
        <p:spPr bwMode="auto">
          <a:xfrm>
            <a:off x="914400" y="2971800"/>
            <a:ext cx="3429000" cy="2990850"/>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22532" name="Picture 4" descr="Skin Breakdown"/>
          <p:cNvPicPr>
            <a:picLocks noChangeAspect="1" noChangeArrowheads="1"/>
          </p:cNvPicPr>
          <p:nvPr/>
        </p:nvPicPr>
        <p:blipFill>
          <a:blip r:embed="rId4" r:link="rId5"/>
          <a:srcRect b="17165"/>
          <a:stretch>
            <a:fillRect/>
          </a:stretch>
        </p:blipFill>
        <p:spPr bwMode="auto">
          <a:xfrm>
            <a:off x="4724400" y="2971800"/>
            <a:ext cx="3429000" cy="2971800"/>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49159" name="Picture 6" descr="swords_h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7250" y="1196975"/>
            <a:ext cx="742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152400"/>
            <a:ext cx="7772400" cy="1143000"/>
          </a:xfrm>
        </p:spPr>
        <p:txBody>
          <a:bodyPr/>
          <a:lstStyle/>
          <a:p>
            <a:pPr eaLnBrk="1" hangingPunct="1"/>
            <a:r>
              <a:rPr lang="en-US" altLang="en-US" sz="3600" b="1" smtClean="0">
                <a:solidFill>
                  <a:srgbClr val="A50021"/>
                </a:solidFill>
              </a:rPr>
              <a:t>Suspected Deep Tissue Injury</a:t>
            </a:r>
          </a:p>
        </p:txBody>
      </p:sp>
      <p:sp>
        <p:nvSpPr>
          <p:cNvPr id="50179" name="Rectangle 5"/>
          <p:cNvSpPr>
            <a:spLocks noChangeArrowheads="1"/>
          </p:cNvSpPr>
          <p:nvPr/>
        </p:nvSpPr>
        <p:spPr bwMode="auto">
          <a:xfrm>
            <a:off x="457200" y="1447800"/>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sz="2000"/>
          </a:p>
        </p:txBody>
      </p:sp>
      <p:sp>
        <p:nvSpPr>
          <p:cNvPr id="50180" name="Rectangle 1"/>
          <p:cNvSpPr>
            <a:spLocks noChangeArrowheads="1"/>
          </p:cNvSpPr>
          <p:nvPr/>
        </p:nvSpPr>
        <p:spPr bwMode="auto">
          <a:xfrm>
            <a:off x="762000" y="1720850"/>
            <a:ext cx="7620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altLang="en-US" sz="2000">
                <a:solidFill>
                  <a:srgbClr val="FFC000"/>
                </a:solidFill>
                <a:ea typeface="Times New Roman" pitchFamily="18" charset="0"/>
                <a:cs typeface="TimesNewRomanPSMT"/>
              </a:rPr>
              <a:t>Purple or maroon localized area </a:t>
            </a:r>
            <a:r>
              <a:rPr lang="en-US" altLang="en-US" sz="2000">
                <a:ea typeface="Times New Roman" pitchFamily="18" charset="0"/>
                <a:cs typeface="TimesNewRomanPSMT"/>
              </a:rPr>
              <a:t>of discolored </a:t>
            </a:r>
            <a:r>
              <a:rPr lang="en-US" altLang="en-US" sz="2000">
                <a:solidFill>
                  <a:srgbClr val="FFC000"/>
                </a:solidFill>
                <a:ea typeface="Times New Roman" pitchFamily="18" charset="0"/>
                <a:cs typeface="TimesNewRomanPSMT"/>
              </a:rPr>
              <a:t>intact skin or blood-filled blister due to damage of underlying soft tissue </a:t>
            </a:r>
            <a:r>
              <a:rPr lang="en-US" altLang="en-US" sz="2000">
                <a:ea typeface="Times New Roman" pitchFamily="18" charset="0"/>
                <a:cs typeface="TimesNewRomanPSMT"/>
              </a:rPr>
              <a:t>from pressure and/or shear. The area may be preceded by tissue that is </a:t>
            </a:r>
            <a:r>
              <a:rPr lang="en-US" altLang="en-US" sz="2000">
                <a:solidFill>
                  <a:srgbClr val="FFC000"/>
                </a:solidFill>
                <a:ea typeface="Times New Roman" pitchFamily="18" charset="0"/>
                <a:cs typeface="TimesNewRomanPSMT"/>
              </a:rPr>
              <a:t>painful, firm, mushy, boggy, warmer or cooler</a:t>
            </a:r>
            <a:r>
              <a:rPr lang="en-US" altLang="en-US" sz="2000">
                <a:ea typeface="Times New Roman" pitchFamily="18" charset="0"/>
                <a:cs typeface="TimesNewRomanPSMT"/>
              </a:rPr>
              <a:t> as compared to adjacent tissue.</a:t>
            </a:r>
          </a:p>
        </p:txBody>
      </p:sp>
      <p:pic>
        <p:nvPicPr>
          <p:cNvPr id="23554" name="Picture 2" descr="stage28"/>
          <p:cNvPicPr>
            <a:picLocks noChangeAspect="1" noChangeArrowheads="1"/>
          </p:cNvPicPr>
          <p:nvPr/>
        </p:nvPicPr>
        <p:blipFill>
          <a:blip r:embed="rId2"/>
          <a:srcRect/>
          <a:stretch>
            <a:fillRect/>
          </a:stretch>
        </p:blipFill>
        <p:spPr bwMode="auto">
          <a:xfrm>
            <a:off x="990600" y="3581400"/>
            <a:ext cx="7162800" cy="2743200"/>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50182" name="Picture 6" descr="swords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196975"/>
            <a:ext cx="742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85800" y="152400"/>
            <a:ext cx="7772400" cy="1143000"/>
          </a:xfrm>
        </p:spPr>
        <p:txBody>
          <a:bodyPr/>
          <a:lstStyle/>
          <a:p>
            <a:pPr eaLnBrk="1" hangingPunct="1"/>
            <a:r>
              <a:rPr lang="en-US" altLang="en-US" sz="3600" b="1" smtClean="0">
                <a:solidFill>
                  <a:srgbClr val="A50021"/>
                </a:solidFill>
              </a:rPr>
              <a:t>Unstageable Pressure Injury</a:t>
            </a:r>
          </a:p>
        </p:txBody>
      </p:sp>
      <p:sp>
        <p:nvSpPr>
          <p:cNvPr id="51203" name="Rectangle 5"/>
          <p:cNvSpPr>
            <a:spLocks noChangeArrowheads="1"/>
          </p:cNvSpPr>
          <p:nvPr/>
        </p:nvSpPr>
        <p:spPr bwMode="auto">
          <a:xfrm>
            <a:off x="457200" y="1371600"/>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sz="2000"/>
          </a:p>
        </p:txBody>
      </p:sp>
      <p:sp>
        <p:nvSpPr>
          <p:cNvPr id="51204" name="Rectangle 1"/>
          <p:cNvSpPr>
            <a:spLocks noChangeArrowheads="1"/>
          </p:cNvSpPr>
          <p:nvPr/>
        </p:nvSpPr>
        <p:spPr bwMode="auto">
          <a:xfrm>
            <a:off x="762000" y="1724025"/>
            <a:ext cx="7696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a:ea typeface="Times New Roman" pitchFamily="18" charset="0"/>
                <a:cs typeface="TimesNewRomanPSMT"/>
              </a:rPr>
              <a:t>Full thickness tissue loss in which the base of the ulcer is </a:t>
            </a:r>
            <a:r>
              <a:rPr lang="en-US" altLang="en-US" sz="2000">
                <a:solidFill>
                  <a:srgbClr val="FFC000"/>
                </a:solidFill>
                <a:ea typeface="Times New Roman" pitchFamily="18" charset="0"/>
                <a:cs typeface="TimesNewRomanPSMT"/>
              </a:rPr>
              <a:t>covered by slough (yellow, tan, gray, green or brown) and/or eschar (tan, brown or black)</a:t>
            </a:r>
            <a:r>
              <a:rPr lang="en-US" altLang="en-US" sz="2000">
                <a:ea typeface="Times New Roman" pitchFamily="18" charset="0"/>
                <a:cs typeface="TimesNewRomanPSMT"/>
              </a:rPr>
              <a:t> in the wound bed. </a:t>
            </a:r>
            <a:r>
              <a:rPr lang="en-US" altLang="en-US" sz="2000">
                <a:solidFill>
                  <a:srgbClr val="FFC000"/>
                </a:solidFill>
                <a:ea typeface="Times New Roman" pitchFamily="18" charset="0"/>
                <a:cs typeface="TimesNewRomanPSMT"/>
              </a:rPr>
              <a:t>Base of the wound cannot be visualized. </a:t>
            </a:r>
          </a:p>
        </p:txBody>
      </p:sp>
      <p:pic>
        <p:nvPicPr>
          <p:cNvPr id="24578" name="Picture 2" descr="stage25"/>
          <p:cNvPicPr>
            <a:picLocks noChangeAspect="1" noChangeArrowheads="1"/>
          </p:cNvPicPr>
          <p:nvPr/>
        </p:nvPicPr>
        <p:blipFill>
          <a:blip r:embed="rId2"/>
          <a:srcRect l="15294" t="20062" r="25882" b="9721"/>
          <a:stretch>
            <a:fillRect/>
          </a:stretch>
        </p:blipFill>
        <p:spPr bwMode="auto">
          <a:xfrm>
            <a:off x="990600" y="3200400"/>
            <a:ext cx="3276600" cy="3200400"/>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24579" name="Picture 3" descr="stage26"/>
          <p:cNvPicPr>
            <a:picLocks noChangeAspect="1" noChangeArrowheads="1"/>
          </p:cNvPicPr>
          <p:nvPr/>
        </p:nvPicPr>
        <p:blipFill>
          <a:blip r:embed="rId3"/>
          <a:srcRect l="34252" t="22222" r="20597" b="24445"/>
          <a:stretch>
            <a:fillRect/>
          </a:stretch>
        </p:blipFill>
        <p:spPr bwMode="auto">
          <a:xfrm>
            <a:off x="4648200" y="3200400"/>
            <a:ext cx="3352800" cy="3200400"/>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51207" name="Picture 6" descr="swords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196975"/>
            <a:ext cx="742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2231" name="PDF" r:id="rId3" imgW="0" imgH="0" progId="FoxitReader.Document">
                  <p:embed/>
                </p:oleObj>
              </mc:Choice>
              <mc:Fallback>
                <p:oleObj name="PDF" r:id="rId3" imgW="0" imgH="0" progId="FoxitReader.Documen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l_fi" descr="http://www.cyberounds.com/assets/09/63/963/figure2.jpg"/>
          <p:cNvPicPr>
            <a:picLocks noChangeAspect="1" noChangeArrowheads="1"/>
          </p:cNvPicPr>
          <p:nvPr/>
        </p:nvPicPr>
        <p:blipFill>
          <a:blip r:embed="rId2">
            <a:extLst>
              <a:ext uri="{28A0092B-C50C-407E-A947-70E740481C1C}">
                <a14:useLocalDpi xmlns:a14="http://schemas.microsoft.com/office/drawing/2010/main" val="0"/>
              </a:ext>
            </a:extLst>
          </a:blip>
          <a:srcRect l="33009" r="33424"/>
          <a:stretch>
            <a:fillRect/>
          </a:stretch>
        </p:blipFill>
        <p:spPr bwMode="auto">
          <a:xfrm>
            <a:off x="5105400" y="1905000"/>
            <a:ext cx="2971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1"/>
          <p:cNvSpPr>
            <a:spLocks noGrp="1"/>
          </p:cNvSpPr>
          <p:nvPr>
            <p:ph type="title"/>
          </p:nvPr>
        </p:nvSpPr>
        <p:spPr>
          <a:xfrm>
            <a:off x="1447800" y="304800"/>
            <a:ext cx="6629400" cy="1020763"/>
          </a:xfrm>
        </p:spPr>
        <p:txBody>
          <a:bodyPr/>
          <a:lstStyle/>
          <a:p>
            <a:pPr eaLnBrk="1" hangingPunct="1"/>
            <a:r>
              <a:rPr lang="en-US" altLang="en-US" sz="3200" b="1" smtClean="0">
                <a:solidFill>
                  <a:srgbClr val="FF0000"/>
                </a:solidFill>
              </a:rPr>
              <a:t>Common Pressure Injury sites</a:t>
            </a:r>
            <a:endParaRPr lang="en-US" altLang="en-US" sz="3200" smtClean="0">
              <a:solidFill>
                <a:srgbClr val="FF0000"/>
              </a:solidFill>
            </a:endParaRPr>
          </a:p>
        </p:txBody>
      </p:sp>
      <p:sp>
        <p:nvSpPr>
          <p:cNvPr id="53252" name="Rectangle 4"/>
          <p:cNvSpPr>
            <a:spLocks noChangeArrowheads="1"/>
          </p:cNvSpPr>
          <p:nvPr/>
        </p:nvSpPr>
        <p:spPr bwMode="auto">
          <a:xfrm>
            <a:off x="1295400" y="1647825"/>
            <a:ext cx="3810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b="1">
                <a:solidFill>
                  <a:schemeClr val="tx2"/>
                </a:solidFill>
              </a:rPr>
              <a:t>Supine:</a:t>
            </a:r>
          </a:p>
          <a:p>
            <a:pPr eaLnBrk="1" hangingPunct="1"/>
            <a:r>
              <a:rPr lang="en-US" altLang="en-US" sz="2000">
                <a:solidFill>
                  <a:srgbClr val="A50021"/>
                </a:solidFill>
              </a:rPr>
              <a:t>23% sacro-coccygeal</a:t>
            </a:r>
          </a:p>
          <a:p>
            <a:pPr eaLnBrk="1" hangingPunct="1"/>
            <a:r>
              <a:rPr lang="en-US" altLang="en-US" sz="2000">
                <a:solidFill>
                  <a:srgbClr val="A50021"/>
                </a:solidFill>
              </a:rPr>
              <a:t>8% heels</a:t>
            </a:r>
          </a:p>
          <a:p>
            <a:pPr eaLnBrk="1" hangingPunct="1"/>
            <a:r>
              <a:rPr lang="en-US" altLang="en-US" sz="2000">
                <a:solidFill>
                  <a:srgbClr val="A50021"/>
                </a:solidFill>
              </a:rPr>
              <a:t>1% occiput; spine</a:t>
            </a:r>
          </a:p>
          <a:p>
            <a:pPr eaLnBrk="1" hangingPunct="1"/>
            <a:endParaRPr lang="en-US" altLang="en-US" sz="2000">
              <a:solidFill>
                <a:schemeClr val="tx2"/>
              </a:solidFill>
            </a:endParaRPr>
          </a:p>
          <a:p>
            <a:pPr eaLnBrk="1" hangingPunct="1"/>
            <a:r>
              <a:rPr lang="en-US" altLang="en-US" sz="2000" b="1">
                <a:solidFill>
                  <a:schemeClr val="tx2"/>
                </a:solidFill>
              </a:rPr>
              <a:t>Sitting:</a:t>
            </a:r>
          </a:p>
          <a:p>
            <a:pPr eaLnBrk="1" hangingPunct="1"/>
            <a:r>
              <a:rPr lang="en-US" altLang="en-US" sz="2000">
                <a:solidFill>
                  <a:srgbClr val="A50021"/>
                </a:solidFill>
              </a:rPr>
              <a:t>24% ischium</a:t>
            </a:r>
          </a:p>
          <a:p>
            <a:pPr eaLnBrk="1" hangingPunct="1"/>
            <a:r>
              <a:rPr lang="en-US" altLang="en-US" sz="2000">
                <a:solidFill>
                  <a:srgbClr val="A50021"/>
                </a:solidFill>
              </a:rPr>
              <a:t>3% elbows</a:t>
            </a:r>
          </a:p>
          <a:p>
            <a:pPr eaLnBrk="1" hangingPunct="1"/>
            <a:endParaRPr lang="en-US" altLang="en-US" sz="2000">
              <a:solidFill>
                <a:schemeClr val="tx2"/>
              </a:solidFill>
            </a:endParaRPr>
          </a:p>
          <a:p>
            <a:pPr eaLnBrk="1" hangingPunct="1"/>
            <a:r>
              <a:rPr lang="en-US" altLang="en-US" sz="2000" b="1">
                <a:solidFill>
                  <a:schemeClr val="tx2"/>
                </a:solidFill>
              </a:rPr>
              <a:t>Lateral:</a:t>
            </a:r>
          </a:p>
          <a:p>
            <a:pPr eaLnBrk="1" hangingPunct="1"/>
            <a:r>
              <a:rPr lang="en-US" altLang="en-US" sz="2000">
                <a:solidFill>
                  <a:srgbClr val="A50021"/>
                </a:solidFill>
              </a:rPr>
              <a:t>15% trochanter</a:t>
            </a:r>
          </a:p>
          <a:p>
            <a:pPr eaLnBrk="1" hangingPunct="1"/>
            <a:r>
              <a:rPr lang="en-US" altLang="en-US" sz="2000">
                <a:solidFill>
                  <a:srgbClr val="A50021"/>
                </a:solidFill>
              </a:rPr>
              <a:t>7% malleolus</a:t>
            </a:r>
          </a:p>
          <a:p>
            <a:pPr eaLnBrk="1" hangingPunct="1"/>
            <a:r>
              <a:rPr lang="en-US" altLang="en-US" sz="2000">
                <a:solidFill>
                  <a:srgbClr val="A50021"/>
                </a:solidFill>
              </a:rPr>
              <a:t>6% knee</a:t>
            </a:r>
          </a:p>
          <a:p>
            <a:pPr eaLnBrk="1" hangingPunct="1"/>
            <a:r>
              <a:rPr lang="en-US" altLang="en-US" sz="2000">
                <a:solidFill>
                  <a:srgbClr val="A50021"/>
                </a:solidFill>
              </a:rPr>
              <a:t>3% heels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685800" y="0"/>
            <a:ext cx="7772400" cy="1143000"/>
          </a:xfrm>
        </p:spPr>
        <p:txBody>
          <a:bodyPr/>
          <a:lstStyle/>
          <a:p>
            <a:pPr eaLnBrk="1" hangingPunct="1"/>
            <a:r>
              <a:rPr lang="en-US" altLang="en-US" sz="3000" b="1" smtClean="0">
                <a:solidFill>
                  <a:srgbClr val="A50021"/>
                </a:solidFill>
              </a:rPr>
              <a:t>Common places to find a pressure </a:t>
            </a:r>
            <a:r>
              <a:rPr lang="en-US" altLang="en-US" sz="3200" b="1" smtClean="0">
                <a:solidFill>
                  <a:srgbClr val="A50021"/>
                </a:solidFill>
              </a:rPr>
              <a:t>Injury</a:t>
            </a:r>
            <a:endParaRPr lang="en-US" altLang="en-US" sz="3000" b="1" smtClean="0">
              <a:solidFill>
                <a:srgbClr val="A50021"/>
              </a:solidFill>
            </a:endParaRPr>
          </a:p>
        </p:txBody>
      </p:sp>
      <p:pic>
        <p:nvPicPr>
          <p:cNvPr id="33794" name="Picture 2" descr="common_sites_0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828800"/>
            <a:ext cx="3657600" cy="3200400"/>
          </a:xfrm>
          <a:noFill/>
          <a:ln w="57150">
            <a:solidFill>
              <a:srgbClr val="66FF33"/>
            </a:solidFill>
            <a:miter lim="800000"/>
            <a:headEnd/>
            <a:tailEnd/>
          </a:ln>
        </p:spPr>
      </p:pic>
      <p:pic>
        <p:nvPicPr>
          <p:cNvPr id="33797" name="Picture 5" descr="chair-pressure-point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1828800"/>
            <a:ext cx="3581400" cy="3152775"/>
          </a:xfrm>
          <a:noFill/>
          <a:ln w="76200">
            <a:solidFill>
              <a:srgbClr val="FFFF00"/>
            </a:solidFill>
            <a:miter lim="800000"/>
            <a:headEnd/>
            <a:tailEnd/>
          </a:ln>
        </p:spPr>
      </p:pic>
      <p:sp>
        <p:nvSpPr>
          <p:cNvPr id="54277" name="Text Box 3"/>
          <p:cNvSpPr txBox="1">
            <a:spLocks noChangeArrowheads="1"/>
          </p:cNvSpPr>
          <p:nvPr/>
        </p:nvSpPr>
        <p:spPr bwMode="auto">
          <a:xfrm>
            <a:off x="990600" y="5494338"/>
            <a:ext cx="7086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latin typeface="Verdana" pitchFamily="34" charset="0"/>
              </a:rPr>
              <a:t>Pressure ulcers usually form over a bony part of the body</a:t>
            </a:r>
          </a:p>
        </p:txBody>
      </p:sp>
      <p:sp>
        <p:nvSpPr>
          <p:cNvPr id="2" name="Rectangle 1"/>
          <p:cNvSpPr/>
          <p:nvPr/>
        </p:nvSpPr>
        <p:spPr>
          <a:xfrm>
            <a:off x="2041525" y="1295400"/>
            <a:ext cx="1158875" cy="369888"/>
          </a:xfrm>
          <a:prstGeom prst="rect">
            <a:avLst/>
          </a:prstGeom>
        </p:spPr>
        <p:txBody>
          <a:bodyPr wrap="none">
            <a:spAutoFit/>
          </a:bodyPr>
          <a:lstStyle/>
          <a:p>
            <a:pPr eaLnBrk="1" hangingPunct="1">
              <a:defRPr/>
            </a:pPr>
            <a:r>
              <a:rPr lang="en-US" b="1" dirty="0">
                <a:solidFill>
                  <a:schemeClr val="accent4"/>
                </a:solidFill>
              </a:rPr>
              <a:t>Bed Fast</a:t>
            </a:r>
            <a:endParaRPr lang="en-US" dirty="0">
              <a:solidFill>
                <a:schemeClr val="accent4"/>
              </a:solidFill>
            </a:endParaRPr>
          </a:p>
        </p:txBody>
      </p:sp>
      <p:sp>
        <p:nvSpPr>
          <p:cNvPr id="7" name="Rectangle 6"/>
          <p:cNvSpPr/>
          <p:nvPr/>
        </p:nvSpPr>
        <p:spPr>
          <a:xfrm>
            <a:off x="5927725" y="1306513"/>
            <a:ext cx="1312863" cy="369887"/>
          </a:xfrm>
          <a:prstGeom prst="rect">
            <a:avLst/>
          </a:prstGeom>
        </p:spPr>
        <p:txBody>
          <a:bodyPr wrap="none">
            <a:spAutoFit/>
          </a:bodyPr>
          <a:lstStyle/>
          <a:p>
            <a:pPr eaLnBrk="1" hangingPunct="1">
              <a:defRPr/>
            </a:pPr>
            <a:r>
              <a:rPr lang="en-US" b="1" dirty="0">
                <a:solidFill>
                  <a:schemeClr val="accent4"/>
                </a:solidFill>
              </a:rPr>
              <a:t>Chair Fast</a:t>
            </a:r>
            <a:endParaRPr lang="en-US"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2000"/>
                                        <p:tgtEl>
                                          <p:spTgt spid="33796"/>
                                        </p:tgtEl>
                                      </p:cBhvr>
                                    </p:animEffect>
                                  </p:childTnLst>
                                </p:cTn>
                              </p:par>
                              <p:par>
                                <p:cTn id="8" presetID="10" presetClass="entr" presetSubtype="0" fill="hold" nodeType="withEffect">
                                  <p:stCondLst>
                                    <p:cond delay="0"/>
                                  </p:stCondLst>
                                  <p:childTnLst>
                                    <p:set>
                                      <p:cBhvr>
                                        <p:cTn id="9" dur="1" fill="hold">
                                          <p:stCondLst>
                                            <p:cond delay="0"/>
                                          </p:stCondLst>
                                        </p:cTn>
                                        <p:tgtEl>
                                          <p:spTgt spid="33794"/>
                                        </p:tgtEl>
                                        <p:attrNameLst>
                                          <p:attrName>style.visibility</p:attrName>
                                        </p:attrNameLst>
                                      </p:cBhvr>
                                      <p:to>
                                        <p:strVal val="visible"/>
                                      </p:to>
                                    </p:set>
                                    <p:animEffect transition="in" filter="fade">
                                      <p:cBhvr>
                                        <p:cTn id="10" dur="2000"/>
                                        <p:tgtEl>
                                          <p:spTgt spid="33794"/>
                                        </p:tgtEl>
                                      </p:cBhvr>
                                    </p:animEffect>
                                  </p:childTnLst>
                                </p:cTn>
                              </p:par>
                              <p:par>
                                <p:cTn id="11" presetID="10" presetClass="entr" presetSubtype="0" fill="hold" nodeType="withEffect">
                                  <p:stCondLst>
                                    <p:cond delay="0"/>
                                  </p:stCondLst>
                                  <p:childTnLst>
                                    <p:set>
                                      <p:cBhvr>
                                        <p:cTn id="12" dur="1" fill="hold">
                                          <p:stCondLst>
                                            <p:cond delay="0"/>
                                          </p:stCondLst>
                                        </p:cTn>
                                        <p:tgtEl>
                                          <p:spTgt spid="33797"/>
                                        </p:tgtEl>
                                        <p:attrNameLst>
                                          <p:attrName>style.visibility</p:attrName>
                                        </p:attrNameLst>
                                      </p:cBhvr>
                                      <p:to>
                                        <p:strVal val="visible"/>
                                      </p:to>
                                    </p:set>
                                    <p:animEffect transition="in" filter="fade">
                                      <p:cBhvr>
                                        <p:cTn id="13"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descr="Related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fa-IR" altLang="en-US"/>
          </a:p>
        </p:txBody>
      </p:sp>
      <p:pic>
        <p:nvPicPr>
          <p:cNvPr id="188419" name="Picture 3"/>
          <p:cNvPicPr>
            <a:picLocks noChangeAspect="1" noChangeArrowheads="1"/>
          </p:cNvPicPr>
          <p:nvPr/>
        </p:nvPicPr>
        <p:blipFill>
          <a:blip r:embed="rId2"/>
          <a:srcRect/>
          <a:stretch>
            <a:fillRect/>
          </a:stretch>
        </p:blipFill>
        <p:spPr bwMode="auto">
          <a:xfrm>
            <a:off x="0" y="12700"/>
            <a:ext cx="9144000" cy="6858000"/>
          </a:xfrm>
          <a:prstGeom prst="rect">
            <a:avLst/>
          </a:prstGeom>
          <a:noFill/>
          <a:ln w="9525">
            <a:solidFill>
              <a:schemeClr val="tx1"/>
            </a:solid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81000"/>
            <a:ext cx="8382000" cy="6019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ounded Rectangle 1"/>
          <p:cNvSpPr/>
          <p:nvPr/>
        </p:nvSpPr>
        <p:spPr>
          <a:xfrm>
            <a:off x="533400" y="609600"/>
            <a:ext cx="8077200" cy="5562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53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971550"/>
            <a:ext cx="7319962" cy="4895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7772400" cy="1143000"/>
          </a:xfrm>
        </p:spPr>
        <p:txBody>
          <a:bodyPr/>
          <a:lstStyle/>
          <a:p>
            <a:pPr eaLnBrk="1" hangingPunct="1"/>
            <a:r>
              <a:rPr lang="en-US" altLang="en-US" sz="3600" smtClean="0">
                <a:solidFill>
                  <a:srgbClr val="A50021"/>
                </a:solidFill>
              </a:rPr>
              <a:t>Risk Factors</a:t>
            </a:r>
          </a:p>
        </p:txBody>
      </p:sp>
      <p:sp>
        <p:nvSpPr>
          <p:cNvPr id="18" name="Rectangle 15"/>
          <p:cNvSpPr>
            <a:spLocks noChangeArrowheads="1"/>
          </p:cNvSpPr>
          <p:nvPr/>
        </p:nvSpPr>
        <p:spPr bwMode="auto">
          <a:xfrm>
            <a:off x="457200" y="1927225"/>
            <a:ext cx="4133850" cy="892175"/>
          </a:xfrm>
          <a:prstGeom prst="rect">
            <a:avLst/>
          </a:prstGeom>
          <a:noFill/>
          <a:ln>
            <a:noFill/>
          </a:ln>
          <a:effectLst/>
          <a:extLst/>
        </p:spPr>
        <p:txBody>
          <a:bodyPr wrap="none" anchor="ctr">
            <a:spAutoFit/>
          </a:bodyPr>
          <a:lstStyle/>
          <a:p>
            <a:pPr>
              <a:defRPr/>
            </a:pPr>
            <a:r>
              <a:rPr lang="en-US" sz="2400" b="1" dirty="0" err="1">
                <a:solidFill>
                  <a:srgbClr val="FFC000"/>
                </a:solidFill>
                <a:latin typeface="+mj-lt"/>
                <a:ea typeface="Calibri" pitchFamily="34" charset="0"/>
              </a:rPr>
              <a:t>PrI</a:t>
            </a:r>
            <a:r>
              <a:rPr lang="en-US" sz="2400" b="1" dirty="0">
                <a:solidFill>
                  <a:srgbClr val="FFC000"/>
                </a:solidFill>
                <a:latin typeface="+mj-lt"/>
                <a:ea typeface="Calibri" pitchFamily="34" charset="0"/>
              </a:rPr>
              <a:t> risk-factors in General :</a:t>
            </a:r>
            <a:endParaRPr lang="en-US" sz="1400" b="1" dirty="0">
              <a:solidFill>
                <a:srgbClr val="FFC000"/>
              </a:solidFill>
              <a:latin typeface="+mj-lt"/>
            </a:endParaRPr>
          </a:p>
          <a:p>
            <a:pPr>
              <a:defRPr/>
            </a:pPr>
            <a:endParaRPr lang="en-US" sz="2800" dirty="0"/>
          </a:p>
        </p:txBody>
      </p:sp>
      <p:sp>
        <p:nvSpPr>
          <p:cNvPr id="19" name="Rectangle 16"/>
          <p:cNvSpPr>
            <a:spLocks noChangeArrowheads="1"/>
          </p:cNvSpPr>
          <p:nvPr/>
        </p:nvSpPr>
        <p:spPr bwMode="auto">
          <a:xfrm>
            <a:off x="455613" y="2416175"/>
            <a:ext cx="8010525" cy="708025"/>
          </a:xfrm>
          <a:prstGeom prst="rect">
            <a:avLst/>
          </a:prstGeom>
          <a:noFill/>
          <a:ln>
            <a:noFill/>
          </a:ln>
          <a:effectLst/>
          <a:extLst/>
        </p:spPr>
        <p:txBody>
          <a:bodyPr wrap="none" anchor="ctr">
            <a:spAutoFit/>
          </a:bodyPr>
          <a:lstStyle/>
          <a:p>
            <a:pPr>
              <a:defRPr/>
            </a:pPr>
            <a:r>
              <a:rPr lang="en-US" sz="2000" dirty="0">
                <a:latin typeface="+mj-lt"/>
                <a:ea typeface="Calibri" pitchFamily="34" charset="0"/>
              </a:rPr>
              <a:t>Diabetes Mellitus , Peripheral Vascular Disease ,  Anemia, CVA ,  MS</a:t>
            </a:r>
          </a:p>
          <a:p>
            <a:pPr>
              <a:defRPr/>
            </a:pPr>
            <a:r>
              <a:rPr lang="en-US" sz="2000" dirty="0">
                <a:ea typeface="Calibri" pitchFamily="34" charset="0"/>
              </a:rPr>
              <a:t>COPD &amp; lung disease</a:t>
            </a:r>
            <a:endParaRPr lang="en-US" sz="2000" dirty="0">
              <a:latin typeface="+mj-lt"/>
            </a:endParaRPr>
          </a:p>
        </p:txBody>
      </p:sp>
      <p:sp>
        <p:nvSpPr>
          <p:cNvPr id="20" name="Rectangle 19"/>
          <p:cNvSpPr/>
          <p:nvPr/>
        </p:nvSpPr>
        <p:spPr>
          <a:xfrm>
            <a:off x="457200" y="3382963"/>
            <a:ext cx="8534400" cy="1570037"/>
          </a:xfrm>
          <a:prstGeom prst="rect">
            <a:avLst/>
          </a:prstGeom>
        </p:spPr>
        <p:txBody>
          <a:bodyPr>
            <a:spAutoFit/>
          </a:bodyPr>
          <a:lstStyle/>
          <a:p>
            <a:pPr eaLnBrk="1" hangingPunct="1">
              <a:defRPr/>
            </a:pPr>
            <a:r>
              <a:rPr lang="en-US" sz="2400" b="1" dirty="0" err="1">
                <a:solidFill>
                  <a:srgbClr val="FFC000"/>
                </a:solidFill>
                <a:latin typeface="+mj-lt"/>
              </a:rPr>
              <a:t>PrI</a:t>
            </a:r>
            <a:r>
              <a:rPr lang="en-US" sz="2400" b="1" dirty="0">
                <a:solidFill>
                  <a:srgbClr val="FFC000"/>
                </a:solidFill>
                <a:latin typeface="+mj-lt"/>
              </a:rPr>
              <a:t> risk-factors in OR :</a:t>
            </a:r>
          </a:p>
          <a:p>
            <a:pPr eaLnBrk="1" hangingPunct="1">
              <a:defRPr/>
            </a:pPr>
            <a:endParaRPr lang="en-US" sz="1100" dirty="0"/>
          </a:p>
          <a:p>
            <a:pPr eaLnBrk="1" hangingPunct="1">
              <a:defRPr/>
            </a:pPr>
            <a:r>
              <a:rPr lang="en-US" sz="2000" dirty="0"/>
              <a:t>Type of surgery , Type of operation , Time in anesthesia , Time in surgery </a:t>
            </a:r>
          </a:p>
          <a:p>
            <a:pPr eaLnBrk="1" hangingPunct="1">
              <a:defRPr/>
            </a:pPr>
            <a:r>
              <a:rPr lang="en-US" sz="2000" dirty="0"/>
              <a:t>Vasopressors , Hypothermia ( duration) , IABP </a:t>
            </a:r>
          </a:p>
          <a:p>
            <a:pPr eaLnBrk="1" hangingPunct="1">
              <a:defRPr/>
            </a:pPr>
            <a:r>
              <a:rPr lang="en-US" sz="2000" dirty="0"/>
              <a:t> </a:t>
            </a:r>
          </a:p>
        </p:txBody>
      </p:sp>
      <p:sp>
        <p:nvSpPr>
          <p:cNvPr id="21" name="Rectangle 20"/>
          <p:cNvSpPr/>
          <p:nvPr/>
        </p:nvSpPr>
        <p:spPr>
          <a:xfrm>
            <a:off x="457200" y="4994275"/>
            <a:ext cx="8534400" cy="1177925"/>
          </a:xfrm>
          <a:prstGeom prst="rect">
            <a:avLst/>
          </a:prstGeom>
        </p:spPr>
        <p:txBody>
          <a:bodyPr>
            <a:spAutoFit/>
          </a:bodyPr>
          <a:lstStyle/>
          <a:p>
            <a:pPr eaLnBrk="1" hangingPunct="1">
              <a:defRPr/>
            </a:pPr>
            <a:r>
              <a:rPr lang="en-US" sz="2400" b="1" dirty="0" err="1">
                <a:solidFill>
                  <a:srgbClr val="FFC000"/>
                </a:solidFill>
                <a:latin typeface="+mj-lt"/>
              </a:rPr>
              <a:t>PrI</a:t>
            </a:r>
            <a:r>
              <a:rPr lang="en-US" sz="2400" b="1" dirty="0">
                <a:solidFill>
                  <a:srgbClr val="FFC000"/>
                </a:solidFill>
                <a:latin typeface="+mj-lt"/>
              </a:rPr>
              <a:t> risk-factors in ICU :</a:t>
            </a:r>
          </a:p>
          <a:p>
            <a:pPr eaLnBrk="1" hangingPunct="1">
              <a:defRPr/>
            </a:pPr>
            <a:endParaRPr lang="en-US" sz="1050" dirty="0"/>
          </a:p>
          <a:p>
            <a:pPr eaLnBrk="1" hangingPunct="1">
              <a:defRPr/>
            </a:pPr>
            <a:r>
              <a:rPr lang="en-US" dirty="0"/>
              <a:t>BP in admission , Vasopressors ,  Sedatives , Narcotics ,  MV ,  IABP </a:t>
            </a:r>
          </a:p>
          <a:p>
            <a:pPr eaLnBrk="1" hangingPunct="1">
              <a:defRPr/>
            </a:pPr>
            <a:r>
              <a:rPr lang="en-US" dirty="0"/>
              <a:t>Restraint , GCS </a:t>
            </a: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0"/>
            <a:ext cx="9144000" cy="685800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15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85800" y="304800"/>
            <a:ext cx="7772400" cy="1143000"/>
          </a:xfrm>
        </p:spPr>
        <p:txBody>
          <a:bodyPr/>
          <a:lstStyle/>
          <a:p>
            <a:pPr eaLnBrk="1" hangingPunct="1"/>
            <a:r>
              <a:rPr lang="en-US" altLang="en-US" sz="3200" b="1" smtClean="0">
                <a:solidFill>
                  <a:srgbClr val="A50021"/>
                </a:solidFill>
              </a:rPr>
              <a:t>Medical Device-Related Pressure Injury</a:t>
            </a:r>
            <a:br>
              <a:rPr lang="en-US" altLang="en-US" sz="3200" b="1" smtClean="0">
                <a:solidFill>
                  <a:srgbClr val="A50021"/>
                </a:solidFill>
              </a:rPr>
            </a:br>
            <a:r>
              <a:rPr lang="en-US" altLang="en-US" sz="3200" b="1" smtClean="0">
                <a:solidFill>
                  <a:srgbClr val="A50021"/>
                </a:solidFill>
              </a:rPr>
              <a:t> ( MDRPI )</a:t>
            </a:r>
          </a:p>
        </p:txBody>
      </p:sp>
      <p:sp>
        <p:nvSpPr>
          <p:cNvPr id="61443" name="Rectangle 3"/>
          <p:cNvSpPr>
            <a:spLocks noGrp="1" noChangeArrowheads="1"/>
          </p:cNvSpPr>
          <p:nvPr>
            <p:ph type="body" sz="half" idx="1"/>
          </p:nvPr>
        </p:nvSpPr>
        <p:spPr>
          <a:xfrm>
            <a:off x="457200" y="2209800"/>
            <a:ext cx="8458200" cy="4114800"/>
          </a:xfrm>
        </p:spPr>
        <p:txBody>
          <a:bodyPr/>
          <a:lstStyle/>
          <a:p>
            <a:pPr eaLnBrk="1" hangingPunct="1"/>
            <a:r>
              <a:rPr lang="en-US" altLang="en-US" sz="2800" smtClean="0"/>
              <a:t>Localized injury to the skin or underlying tissue as a result of sustained pressure from a device (Black, 2010)</a:t>
            </a:r>
          </a:p>
          <a:p>
            <a:pPr eaLnBrk="1" hangingPunct="1"/>
            <a:endParaRPr lang="en-US" altLang="en-US" sz="1800" smtClean="0"/>
          </a:p>
          <a:p>
            <a:pPr eaLnBrk="1" hangingPunct="1">
              <a:buFont typeface="Wingdings" pitchFamily="2" charset="2"/>
              <a:buNone/>
            </a:pPr>
            <a:r>
              <a:rPr lang="en-US" altLang="en-US" sz="2800" smtClean="0"/>
              <a:t> ◦ Tissue injury usually mimics the shape of the device</a:t>
            </a:r>
          </a:p>
          <a:p>
            <a:pPr eaLnBrk="1" hangingPunct="1">
              <a:buFont typeface="Wingdings" pitchFamily="2" charset="2"/>
              <a:buNone/>
            </a:pPr>
            <a:r>
              <a:rPr lang="en-US" altLang="en-US" sz="2800" smtClean="0"/>
              <a:t> ◦ Tend to progress rapidly due to lack of adipose tissue</a:t>
            </a:r>
          </a:p>
        </p:txBody>
      </p:sp>
      <p:pic>
        <p:nvPicPr>
          <p:cNvPr id="61444" name="Picture 4" descr="francis_snoozing_on_t_a_hb"/>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86325" y="3048000"/>
            <a:ext cx="3333750" cy="1981200"/>
          </a:xfrm>
          <a:noFill/>
        </p:spPr>
      </p:pic>
      <p:pic>
        <p:nvPicPr>
          <p:cNvPr id="61445" name="Picture 3" descr="swords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7429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304800"/>
            <a:ext cx="7772400" cy="1143000"/>
          </a:xfrm>
        </p:spPr>
        <p:txBody>
          <a:bodyPr/>
          <a:lstStyle/>
          <a:p>
            <a:pPr eaLnBrk="1" hangingPunct="1"/>
            <a:r>
              <a:rPr lang="en-US" altLang="en-US" sz="4000" b="1" smtClean="0">
                <a:solidFill>
                  <a:srgbClr val="A50021"/>
                </a:solidFill>
              </a:rPr>
              <a:t>Comparison</a:t>
            </a:r>
          </a:p>
        </p:txBody>
      </p:sp>
      <p:graphicFrame>
        <p:nvGraphicFramePr>
          <p:cNvPr id="5" name="Table 4"/>
          <p:cNvGraphicFramePr>
            <a:graphicFrameLocks noGrp="1"/>
          </p:cNvGraphicFramePr>
          <p:nvPr/>
        </p:nvGraphicFramePr>
        <p:xfrm>
          <a:off x="762000" y="1854200"/>
          <a:ext cx="7620000" cy="4394200"/>
        </p:xfrm>
        <a:graphic>
          <a:graphicData uri="http://schemas.openxmlformats.org/drawingml/2006/table">
            <a:tbl>
              <a:tblPr firstRow="1" bandRow="1">
                <a:tableStyleId>{5C22544A-7EE6-4342-B048-85BDC9FD1C3A}</a:tableStyleId>
              </a:tblPr>
              <a:tblGrid>
                <a:gridCol w="2540000"/>
                <a:gridCol w="2540000"/>
                <a:gridCol w="2540000"/>
              </a:tblGrid>
              <a:tr h="878840">
                <a:tc>
                  <a:txBody>
                    <a:bodyPr/>
                    <a:lstStyle/>
                    <a:p>
                      <a:r>
                        <a:rPr lang="en-US" dirty="0" smtClean="0"/>
                        <a:t>          </a:t>
                      </a:r>
                    </a:p>
                    <a:p>
                      <a:r>
                        <a:rPr lang="en-US" dirty="0" smtClean="0"/>
                        <a:t>           Location</a:t>
                      </a:r>
                      <a:endParaRPr lang="en-US" dirty="0"/>
                    </a:p>
                  </a:txBody>
                  <a:tcPr/>
                </a:tc>
                <a:tc>
                  <a:txBody>
                    <a:bodyPr/>
                    <a:lstStyle/>
                    <a:p>
                      <a:r>
                        <a:rPr lang="en-US" dirty="0" smtClean="0"/>
                        <a:t>   </a:t>
                      </a:r>
                    </a:p>
                    <a:p>
                      <a:r>
                        <a:rPr lang="en-US" dirty="0" smtClean="0"/>
                        <a:t>             Device</a:t>
                      </a:r>
                      <a:endParaRPr lang="en-US" dirty="0"/>
                    </a:p>
                  </a:txBody>
                  <a:tcPr/>
                </a:tc>
                <a:tc>
                  <a:txBody>
                    <a:bodyPr/>
                    <a:lstStyle/>
                    <a:p>
                      <a:endParaRPr lang="en-US" dirty="0" smtClean="0"/>
                    </a:p>
                    <a:p>
                      <a:r>
                        <a:rPr lang="en-US" dirty="0" smtClean="0"/>
                        <a:t>         Non Device</a:t>
                      </a:r>
                      <a:endParaRPr lang="en-US" dirty="0"/>
                    </a:p>
                  </a:txBody>
                  <a:tcPr/>
                </a:tc>
              </a:tr>
              <a:tr h="878840">
                <a:tc>
                  <a:txBody>
                    <a:bodyPr/>
                    <a:lstStyle/>
                    <a:p>
                      <a:r>
                        <a:rPr lang="en-US" dirty="0" smtClean="0"/>
                        <a:t>Head/Face/Neck</a:t>
                      </a:r>
                      <a:endParaRPr lang="en-US" dirty="0"/>
                    </a:p>
                  </a:txBody>
                  <a:tcPr/>
                </a:tc>
                <a:tc>
                  <a:txBody>
                    <a:bodyPr/>
                    <a:lstStyle/>
                    <a:p>
                      <a:r>
                        <a:rPr lang="en-US" dirty="0" smtClean="0"/>
                        <a:t>70.3%</a:t>
                      </a:r>
                      <a:endParaRPr lang="en-US" dirty="0"/>
                    </a:p>
                  </a:txBody>
                  <a:tcPr/>
                </a:tc>
                <a:tc>
                  <a:txBody>
                    <a:bodyPr/>
                    <a:lstStyle/>
                    <a:p>
                      <a:r>
                        <a:rPr lang="en-US" dirty="0" smtClean="0"/>
                        <a:t>7.8%</a:t>
                      </a:r>
                      <a:endParaRPr lang="en-US" dirty="0"/>
                    </a:p>
                  </a:txBody>
                  <a:tcPr/>
                </a:tc>
              </a:tr>
              <a:tr h="878840">
                <a:tc>
                  <a:txBody>
                    <a:bodyPr/>
                    <a:lstStyle/>
                    <a:p>
                      <a:r>
                        <a:rPr lang="en-US" dirty="0" smtClean="0"/>
                        <a:t>Heel/Ankle/Foot</a:t>
                      </a:r>
                      <a:endParaRPr lang="en-US" dirty="0"/>
                    </a:p>
                  </a:txBody>
                  <a:tcPr/>
                </a:tc>
                <a:tc>
                  <a:txBody>
                    <a:bodyPr/>
                    <a:lstStyle/>
                    <a:p>
                      <a:r>
                        <a:rPr lang="en-US" dirty="0" smtClean="0"/>
                        <a:t>20.3%</a:t>
                      </a:r>
                      <a:endParaRPr lang="en-US" dirty="0"/>
                    </a:p>
                  </a:txBody>
                  <a:tcPr/>
                </a:tc>
                <a:tc>
                  <a:txBody>
                    <a:bodyPr/>
                    <a:lstStyle/>
                    <a:p>
                      <a:r>
                        <a:rPr lang="en-US" dirty="0" smtClean="0"/>
                        <a:t>16.9%</a:t>
                      </a:r>
                      <a:endParaRPr lang="en-US" dirty="0"/>
                    </a:p>
                  </a:txBody>
                  <a:tcPr/>
                </a:tc>
              </a:tr>
              <a:tr h="878840">
                <a:tc>
                  <a:txBody>
                    <a:bodyPr/>
                    <a:lstStyle/>
                    <a:p>
                      <a:r>
                        <a:rPr lang="en-US" dirty="0" smtClean="0"/>
                        <a:t>Coccyx/Buttocks</a:t>
                      </a:r>
                      <a:endParaRPr lang="en-US" dirty="0"/>
                    </a:p>
                  </a:txBody>
                  <a:tcPr/>
                </a:tc>
                <a:tc>
                  <a:txBody>
                    <a:bodyPr/>
                    <a:lstStyle/>
                    <a:p>
                      <a:r>
                        <a:rPr lang="en-US" dirty="0" smtClean="0"/>
                        <a:t>7.8%</a:t>
                      </a:r>
                      <a:endParaRPr lang="en-US" dirty="0"/>
                    </a:p>
                  </a:txBody>
                  <a:tcPr/>
                </a:tc>
                <a:tc>
                  <a:txBody>
                    <a:bodyPr/>
                    <a:lstStyle/>
                    <a:p>
                      <a:r>
                        <a:rPr lang="en-US" dirty="0" smtClean="0"/>
                        <a:t>67.5%</a:t>
                      </a:r>
                      <a:endParaRPr lang="en-US" dirty="0"/>
                    </a:p>
                  </a:txBody>
                  <a:tcPr/>
                </a:tc>
              </a:tr>
              <a:tr h="878840">
                <a:tc>
                  <a:txBody>
                    <a:bodyPr/>
                    <a:lstStyle/>
                    <a:p>
                      <a:r>
                        <a:rPr lang="en-US" dirty="0" smtClean="0"/>
                        <a:t>Sacrum</a:t>
                      </a:r>
                      <a:endParaRPr lang="en-US" dirty="0"/>
                    </a:p>
                  </a:txBody>
                  <a:tcPr/>
                </a:tc>
                <a:tc>
                  <a:txBody>
                    <a:bodyPr/>
                    <a:lstStyle/>
                    <a:p>
                      <a:r>
                        <a:rPr lang="en-US" dirty="0" smtClean="0"/>
                        <a:t>1.6%</a:t>
                      </a:r>
                      <a:endParaRPr lang="en-US" dirty="0"/>
                    </a:p>
                  </a:txBody>
                  <a:tcPr/>
                </a:tc>
                <a:tc>
                  <a:txBody>
                    <a:bodyPr/>
                    <a:lstStyle/>
                    <a:p>
                      <a:r>
                        <a:rPr lang="en-US" dirty="0" smtClean="0"/>
                        <a:t>16.9%</a:t>
                      </a:r>
                      <a:endParaRPr lang="en-US" dirty="0"/>
                    </a:p>
                  </a:txBody>
                  <a:tcPr/>
                </a:tc>
              </a:tr>
            </a:tbl>
          </a:graphicData>
        </a:graphic>
      </p:graphicFrame>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3689350" cy="511492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14400"/>
            <a:ext cx="3733800" cy="5105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239000" cy="56388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85800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pic>
        <p:nvPicPr>
          <p:cNvPr id="675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15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81400"/>
            <a:ext cx="815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0"/>
            <a:ext cx="9144000" cy="685800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a-IR" altLang="en-US"/>
          </a:p>
        </p:txBody>
      </p:sp>
      <p:pic>
        <p:nvPicPr>
          <p:cNvPr id="686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22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29000"/>
            <a:ext cx="822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0663" name="PDF" r:id="rId3" imgW="0" imgH="0" progId="FoxitReader.Document">
                  <p:embed/>
                </p:oleObj>
              </mc:Choice>
              <mc:Fallback>
                <p:oleObj name="PDF" r:id="rId3" imgW="0" imgH="0" progId="FoxitReader.Documen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727825" y="90488"/>
            <a:ext cx="2111375" cy="1143000"/>
          </a:xfrm>
        </p:spPr>
        <p:txBody>
          <a:bodyPr/>
          <a:lstStyle/>
          <a:p>
            <a:pPr algn="r" rtl="1" eaLnBrk="1" hangingPunct="1"/>
            <a:r>
              <a:rPr lang="fa-IR" altLang="en-US" smtClean="0">
                <a:cs typeface="B Nazanin" pitchFamily="2" charset="-78"/>
              </a:rPr>
              <a:t>اولین اقدام</a:t>
            </a:r>
          </a:p>
        </p:txBody>
      </p:sp>
      <p:sp>
        <p:nvSpPr>
          <p:cNvPr id="3" name="Slide Number Placeholder 2"/>
          <p:cNvSpPr>
            <a:spLocks noGrp="1"/>
          </p:cNvSpPr>
          <p:nvPr>
            <p:ph type="sldNum" sz="quarter" idx="12"/>
          </p:nvPr>
        </p:nvSpPr>
        <p:spPr>
          <a:xfrm>
            <a:off x="7229475" y="6597650"/>
            <a:ext cx="1905000" cy="457200"/>
          </a:xfrm>
        </p:spPr>
        <p:txBody>
          <a:bodyPr/>
          <a:lstStyle/>
          <a:p>
            <a:pPr>
              <a:defRPr/>
            </a:pPr>
            <a:fld id="{AB83E660-7074-462D-AF31-DDA20B61A555}" type="slidenum">
              <a:rPr lang="ar-SA"/>
              <a:pPr>
                <a:defRPr/>
              </a:pPr>
              <a:t>6</a:t>
            </a:fld>
            <a:endParaRPr lang="en-US">
              <a:cs typeface="Times New Roman" pitchFamily="18" charset="0"/>
            </a:endParaRPr>
          </a:p>
        </p:txBody>
      </p:sp>
      <p:sp>
        <p:nvSpPr>
          <p:cNvPr id="5" name="TextBox 4"/>
          <p:cNvSpPr txBox="1">
            <a:spLocks noChangeArrowheads="1"/>
          </p:cNvSpPr>
          <p:nvPr/>
        </p:nvSpPr>
        <p:spPr bwMode="auto">
          <a:xfrm>
            <a:off x="450850" y="395288"/>
            <a:ext cx="5187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3600" b="1"/>
              <a:t>ASSESSMENT</a:t>
            </a:r>
            <a:endParaRPr lang="fa-IR" altLang="en-US" sz="3600" b="1"/>
          </a:p>
        </p:txBody>
      </p:sp>
      <p:pic>
        <p:nvPicPr>
          <p:cNvPr id="7" name="Picture 6" descr="AP0657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677988"/>
            <a:ext cx="8388350"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algn="r"/>
            <a:r>
              <a:rPr lang="en-US" altLang="en-US" sz="3200" b="1" smtClean="0">
                <a:cs typeface="B Nazanin" pitchFamily="2" charset="-78"/>
              </a:rPr>
              <a:t>Braden</a:t>
            </a:r>
            <a:r>
              <a:rPr lang="fa-IR" altLang="en-US" sz="3200" b="1" smtClean="0">
                <a:cs typeface="B Nazanin" pitchFamily="2" charset="-78"/>
              </a:rPr>
              <a:t>طبقه بندی خطر زخم فشاری بر اساس معیار </a:t>
            </a:r>
          </a:p>
        </p:txBody>
      </p:sp>
      <p:graphicFrame>
        <p:nvGraphicFramePr>
          <p:cNvPr id="4" name="Content Placeholder 3"/>
          <p:cNvGraphicFramePr>
            <a:graphicFrameLocks noGrp="1"/>
          </p:cNvGraphicFramePr>
          <p:nvPr>
            <p:ph idx="1"/>
          </p:nvPr>
        </p:nvGraphicFramePr>
        <p:xfrm>
          <a:off x="457200" y="1600200"/>
          <a:ext cx="8229600" cy="2489200"/>
        </p:xfrm>
        <a:graphic>
          <a:graphicData uri="http://schemas.openxmlformats.org/drawingml/2006/table">
            <a:tbl>
              <a:tblPr rtl="1" firstRow="1" bandRow="1">
                <a:tableStyleId>{5C22544A-7EE6-4342-B048-85BDC9FD1C3A}</a:tableStyleId>
              </a:tblPr>
              <a:tblGrid>
                <a:gridCol w="2057400"/>
                <a:gridCol w="2057400"/>
                <a:gridCol w="2057400"/>
                <a:gridCol w="2057400"/>
              </a:tblGrid>
              <a:tr h="304800">
                <a:tc>
                  <a:txBody>
                    <a:bodyPr/>
                    <a:lstStyle/>
                    <a:p>
                      <a:pPr algn="ctr" rtl="1"/>
                      <a:endParaRPr lang="fa-IR" dirty="0">
                        <a:cs typeface="B Nazanin" pitchFamily="2" charset="-78"/>
                      </a:endParaRPr>
                    </a:p>
                  </a:txBody>
                  <a:tcPr/>
                </a:tc>
                <a:tc>
                  <a:txBody>
                    <a:bodyPr/>
                    <a:lstStyle/>
                    <a:p>
                      <a:pPr algn="ctr" rtl="1"/>
                      <a:r>
                        <a:rPr lang="fa-IR" dirty="0" smtClean="0">
                          <a:cs typeface="B Nazanin" pitchFamily="2" charset="-78"/>
                        </a:rPr>
                        <a:t>جمع مداخلات</a:t>
                      </a:r>
                      <a:endParaRPr lang="fa-IR" dirty="0">
                        <a:cs typeface="B Nazanin" pitchFamily="2" charset="-78"/>
                      </a:endParaRPr>
                    </a:p>
                  </a:txBody>
                  <a:tcPr/>
                </a:tc>
                <a:tc>
                  <a:txBody>
                    <a:bodyPr/>
                    <a:lstStyle/>
                    <a:p>
                      <a:pPr algn="ctr" rtl="1"/>
                      <a:r>
                        <a:rPr lang="fa-IR" dirty="0" smtClean="0">
                          <a:cs typeface="B Nazanin" pitchFamily="2" charset="-78"/>
                        </a:rPr>
                        <a:t>امتیاز برادن</a:t>
                      </a:r>
                      <a:endParaRPr lang="fa-IR" dirty="0">
                        <a:cs typeface="B Nazanin" pitchFamily="2" charset="-78"/>
                      </a:endParaRPr>
                    </a:p>
                  </a:txBody>
                  <a:tcPr/>
                </a:tc>
                <a:tc>
                  <a:txBody>
                    <a:bodyPr/>
                    <a:lstStyle/>
                    <a:p>
                      <a:pPr algn="ctr" rtl="1"/>
                      <a:r>
                        <a:rPr lang="fa-IR" dirty="0" smtClean="0">
                          <a:cs typeface="B Nazanin" pitchFamily="2" charset="-78"/>
                        </a:rPr>
                        <a:t>امتیاز برادن</a:t>
                      </a:r>
                      <a:endParaRPr lang="fa-IR" dirty="0">
                        <a:cs typeface="B Nazanin" pitchFamily="2" charset="-78"/>
                      </a:endParaRPr>
                    </a:p>
                  </a:txBody>
                  <a:tcPr/>
                </a:tc>
              </a:tr>
              <a:tr h="467360">
                <a:tc>
                  <a:txBody>
                    <a:bodyPr/>
                    <a:lstStyle/>
                    <a:p>
                      <a:pPr algn="ctr" rtl="1"/>
                      <a:r>
                        <a:rPr lang="fa-IR" dirty="0" smtClean="0">
                          <a:cs typeface="B Nazanin" pitchFamily="2" charset="-78"/>
                        </a:rPr>
                        <a:t>بسیار کم خطر</a:t>
                      </a:r>
                      <a:endParaRPr lang="fa-IR" dirty="0">
                        <a:cs typeface="B Nazanin" pitchFamily="2" charset="-78"/>
                      </a:endParaRPr>
                    </a:p>
                  </a:txBody>
                  <a:tcPr/>
                </a:tc>
                <a:tc>
                  <a:txBody>
                    <a:bodyPr/>
                    <a:lstStyle/>
                    <a:p>
                      <a:pPr algn="ctr" rtl="1"/>
                      <a:r>
                        <a:rPr lang="fa-IR" dirty="0" smtClean="0">
                          <a:cs typeface="B Nazanin" pitchFamily="2" charset="-78"/>
                        </a:rPr>
                        <a:t>0</a:t>
                      </a:r>
                      <a:endParaRPr lang="fa-IR" dirty="0">
                        <a:cs typeface="B Nazani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dirty="0" smtClean="0">
                          <a:cs typeface="B Nazanin" pitchFamily="2" charset="-78"/>
                        </a:rPr>
                        <a:t>26 یا بیشتر</a:t>
                      </a:r>
                    </a:p>
                    <a:p>
                      <a:pPr algn="ctr" rtl="1"/>
                      <a:endParaRPr lang="fa-IR" dirty="0">
                        <a:cs typeface="B Nazanin" pitchFamily="2" charset="-78"/>
                      </a:endParaRPr>
                    </a:p>
                  </a:txBody>
                  <a:tcPr/>
                </a:tc>
                <a:tc>
                  <a:txBody>
                    <a:bodyPr/>
                    <a:lstStyle/>
                    <a:p>
                      <a:pPr algn="ctr" rtl="1"/>
                      <a:r>
                        <a:rPr lang="fa-IR" dirty="0" smtClean="0">
                          <a:cs typeface="B Nazanin" pitchFamily="2" charset="-78"/>
                        </a:rPr>
                        <a:t>14 یا بیشتر</a:t>
                      </a:r>
                      <a:endParaRPr lang="fa-IR" dirty="0">
                        <a:cs typeface="B Nazanin" pitchFamily="2" charset="-78"/>
                      </a:endParaRPr>
                    </a:p>
                  </a:txBody>
                  <a:tcPr/>
                </a:tc>
              </a:tr>
              <a:tr h="370840">
                <a:tc>
                  <a:txBody>
                    <a:bodyPr/>
                    <a:lstStyle/>
                    <a:p>
                      <a:pPr algn="ctr" rtl="1"/>
                      <a:r>
                        <a:rPr lang="fa-IR" dirty="0" smtClean="0">
                          <a:cs typeface="B Nazanin" pitchFamily="2" charset="-78"/>
                        </a:rPr>
                        <a:t>کم ( در معرض خطر )</a:t>
                      </a:r>
                      <a:endParaRPr lang="fa-IR" dirty="0">
                        <a:cs typeface="B Nazanin" pitchFamily="2" charset="-78"/>
                      </a:endParaRPr>
                    </a:p>
                  </a:txBody>
                  <a:tcPr/>
                </a:tc>
                <a:tc>
                  <a:txBody>
                    <a:bodyPr/>
                    <a:lstStyle/>
                    <a:p>
                      <a:pPr algn="ctr" rtl="1"/>
                      <a:r>
                        <a:rPr lang="fa-IR" dirty="0" smtClean="0">
                          <a:cs typeface="B Nazanin" pitchFamily="2" charset="-78"/>
                        </a:rPr>
                        <a:t>1-2</a:t>
                      </a:r>
                      <a:endParaRPr lang="fa-IR" dirty="0">
                        <a:cs typeface="B Nazanin" pitchFamily="2" charset="-78"/>
                      </a:endParaRPr>
                    </a:p>
                  </a:txBody>
                  <a:tcPr/>
                </a:tc>
                <a:tc>
                  <a:txBody>
                    <a:bodyPr/>
                    <a:lstStyle/>
                    <a:p>
                      <a:pPr algn="ctr" rtl="1"/>
                      <a:r>
                        <a:rPr lang="fa-IR" dirty="0" smtClean="0">
                          <a:cs typeface="B Nazanin" pitchFamily="2" charset="-78"/>
                        </a:rPr>
                        <a:t>22 - 25 </a:t>
                      </a:r>
                      <a:endParaRPr lang="fa-IR" dirty="0">
                        <a:cs typeface="B Nazanin" pitchFamily="2" charset="-78"/>
                      </a:endParaRPr>
                    </a:p>
                  </a:txBody>
                  <a:tcPr/>
                </a:tc>
                <a:tc>
                  <a:txBody>
                    <a:bodyPr/>
                    <a:lstStyle/>
                    <a:p>
                      <a:pPr algn="ctr" rtl="1"/>
                      <a:r>
                        <a:rPr lang="fa-IR" dirty="0" smtClean="0">
                          <a:cs typeface="B Nazanin" pitchFamily="2" charset="-78"/>
                        </a:rPr>
                        <a:t>15 - 18 </a:t>
                      </a:r>
                      <a:endParaRPr lang="fa-IR" dirty="0">
                        <a:cs typeface="B Nazanin" pitchFamily="2" charset="-78"/>
                      </a:endParaRPr>
                    </a:p>
                  </a:txBody>
                  <a:tcPr/>
                </a:tc>
              </a:tr>
              <a:tr h="370840">
                <a:tc>
                  <a:txBody>
                    <a:bodyPr/>
                    <a:lstStyle/>
                    <a:p>
                      <a:pPr algn="ctr" rtl="1"/>
                      <a:r>
                        <a:rPr lang="fa-IR" dirty="0" smtClean="0">
                          <a:cs typeface="B Nazanin" pitchFamily="2" charset="-78"/>
                        </a:rPr>
                        <a:t>خطر متوسط</a:t>
                      </a:r>
                      <a:endParaRPr lang="fa-IR" dirty="0">
                        <a:cs typeface="B Nazanin" pitchFamily="2" charset="-78"/>
                      </a:endParaRPr>
                    </a:p>
                  </a:txBody>
                  <a:tcPr/>
                </a:tc>
                <a:tc>
                  <a:txBody>
                    <a:bodyPr/>
                    <a:lstStyle/>
                    <a:p>
                      <a:pPr algn="ctr" rtl="1"/>
                      <a:r>
                        <a:rPr lang="fa-IR" dirty="0" smtClean="0">
                          <a:cs typeface="B Nazanin" pitchFamily="2" charset="-78"/>
                        </a:rPr>
                        <a:t>3</a:t>
                      </a:r>
                      <a:endParaRPr lang="fa-IR" dirty="0">
                        <a:cs typeface="B Nazanin" pitchFamily="2" charset="-78"/>
                      </a:endParaRPr>
                    </a:p>
                  </a:txBody>
                  <a:tcPr/>
                </a:tc>
                <a:tc>
                  <a:txBody>
                    <a:bodyPr/>
                    <a:lstStyle/>
                    <a:p>
                      <a:pPr algn="ctr" rtl="1"/>
                      <a:r>
                        <a:rPr lang="fa-IR" dirty="0" smtClean="0">
                          <a:cs typeface="B Nazanin" pitchFamily="2" charset="-78"/>
                        </a:rPr>
                        <a:t>17 - 21</a:t>
                      </a:r>
                      <a:endParaRPr lang="fa-IR" dirty="0">
                        <a:cs typeface="B Nazanin" pitchFamily="2" charset="-78"/>
                      </a:endParaRPr>
                    </a:p>
                  </a:txBody>
                  <a:tcPr/>
                </a:tc>
                <a:tc>
                  <a:txBody>
                    <a:bodyPr/>
                    <a:lstStyle/>
                    <a:p>
                      <a:pPr algn="ctr" rtl="1"/>
                      <a:r>
                        <a:rPr lang="fa-IR" dirty="0" smtClean="0">
                          <a:cs typeface="B Nazanin" pitchFamily="2" charset="-78"/>
                        </a:rPr>
                        <a:t>13 - 14</a:t>
                      </a:r>
                      <a:endParaRPr lang="fa-IR" dirty="0">
                        <a:cs typeface="B Nazanin" pitchFamily="2" charset="-78"/>
                      </a:endParaRPr>
                    </a:p>
                  </a:txBody>
                  <a:tcPr/>
                </a:tc>
              </a:tr>
              <a:tr h="370840">
                <a:tc>
                  <a:txBody>
                    <a:bodyPr/>
                    <a:lstStyle/>
                    <a:p>
                      <a:pPr algn="ctr" rtl="1"/>
                      <a:r>
                        <a:rPr lang="fa-IR" dirty="0" smtClean="0">
                          <a:cs typeface="B Nazanin" pitchFamily="2" charset="-78"/>
                        </a:rPr>
                        <a:t>پر خطر</a:t>
                      </a:r>
                      <a:endParaRPr lang="fa-IR" dirty="0">
                        <a:cs typeface="B Nazanin" pitchFamily="2" charset="-78"/>
                      </a:endParaRPr>
                    </a:p>
                  </a:txBody>
                  <a:tcPr/>
                </a:tc>
                <a:tc>
                  <a:txBody>
                    <a:bodyPr/>
                    <a:lstStyle/>
                    <a:p>
                      <a:pPr algn="ctr" rtl="1"/>
                      <a:r>
                        <a:rPr lang="fa-IR" dirty="0" smtClean="0">
                          <a:cs typeface="B Nazanin" pitchFamily="2" charset="-78"/>
                        </a:rPr>
                        <a:t>4-5</a:t>
                      </a:r>
                      <a:endParaRPr lang="fa-IR" dirty="0">
                        <a:cs typeface="B Nazanin" pitchFamily="2" charset="-78"/>
                      </a:endParaRPr>
                    </a:p>
                  </a:txBody>
                  <a:tcPr/>
                </a:tc>
                <a:tc>
                  <a:txBody>
                    <a:bodyPr/>
                    <a:lstStyle/>
                    <a:p>
                      <a:pPr algn="ctr" rtl="1"/>
                      <a:r>
                        <a:rPr lang="fa-IR" dirty="0" smtClean="0">
                          <a:cs typeface="B Nazanin" pitchFamily="2" charset="-78"/>
                        </a:rPr>
                        <a:t>کمتر از 16</a:t>
                      </a:r>
                      <a:endParaRPr lang="fa-IR" dirty="0">
                        <a:cs typeface="B Nazanin" pitchFamily="2" charset="-78"/>
                      </a:endParaRPr>
                    </a:p>
                  </a:txBody>
                  <a:tcPr/>
                </a:tc>
                <a:tc>
                  <a:txBody>
                    <a:bodyPr/>
                    <a:lstStyle/>
                    <a:p>
                      <a:pPr algn="ctr" rtl="1"/>
                      <a:r>
                        <a:rPr lang="fa-IR" dirty="0" smtClean="0">
                          <a:cs typeface="B Nazanin" pitchFamily="2" charset="-78"/>
                        </a:rPr>
                        <a:t>10- 12</a:t>
                      </a:r>
                      <a:endParaRPr lang="fa-IR" dirty="0">
                        <a:cs typeface="B Nazanin" pitchFamily="2" charset="-78"/>
                      </a:endParaRPr>
                    </a:p>
                  </a:txBody>
                  <a:tcPr/>
                </a:tc>
              </a:tr>
              <a:tr h="370840">
                <a:tc>
                  <a:txBody>
                    <a:bodyPr/>
                    <a:lstStyle/>
                    <a:p>
                      <a:pPr algn="ctr" rtl="1"/>
                      <a:endParaRPr lang="fa-IR">
                        <a:cs typeface="B Nazanin" pitchFamily="2" charset="-78"/>
                      </a:endParaRPr>
                    </a:p>
                  </a:txBody>
                  <a:tcPr/>
                </a:tc>
                <a:tc>
                  <a:txBody>
                    <a:bodyPr/>
                    <a:lstStyle/>
                    <a:p>
                      <a:pPr algn="ctr" rtl="1"/>
                      <a:endParaRPr lang="fa-IR">
                        <a:cs typeface="B Nazanin" pitchFamily="2" charset="-78"/>
                      </a:endParaRPr>
                    </a:p>
                  </a:txBody>
                  <a:tcPr/>
                </a:tc>
                <a:tc>
                  <a:txBody>
                    <a:bodyPr/>
                    <a:lstStyle/>
                    <a:p>
                      <a:pPr algn="ctr" rtl="1"/>
                      <a:endParaRPr lang="fa-IR" dirty="0">
                        <a:cs typeface="B Nazanin" pitchFamily="2" charset="-78"/>
                      </a:endParaRPr>
                    </a:p>
                  </a:txBody>
                  <a:tcPr/>
                </a:tc>
                <a:tc>
                  <a:txBody>
                    <a:bodyPr/>
                    <a:lstStyle/>
                    <a:p>
                      <a:pPr algn="ctr" rtl="1"/>
                      <a:r>
                        <a:rPr lang="fa-IR" dirty="0" smtClean="0">
                          <a:cs typeface="B Nazanin" pitchFamily="2" charset="-78"/>
                        </a:rPr>
                        <a:t>9 یا کمتر</a:t>
                      </a:r>
                      <a:endParaRPr lang="fa-IR" dirty="0">
                        <a:cs typeface="B Nazanin" pitchFamily="2" charset="-78"/>
                      </a:endParaRPr>
                    </a:p>
                  </a:txBody>
                  <a:tcPr/>
                </a:tc>
              </a:tr>
            </a:tbl>
          </a:graphicData>
        </a:graphic>
      </p:graphicFrame>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609600" y="6062663"/>
          <a:ext cx="8001000" cy="490728"/>
        </p:xfrm>
        <a:graphic>
          <a:graphicData uri="http://schemas.openxmlformats.org/drawingml/2006/table">
            <a:tbl>
              <a:tblPr firstRow="1" firstCol="1" bandRow="1">
                <a:tableStyleId>{5C22544A-7EE6-4342-B048-85BDC9FD1C3A}</a:tableStyleId>
              </a:tblPr>
              <a:tblGrid>
                <a:gridCol w="1295400"/>
                <a:gridCol w="990600"/>
                <a:gridCol w="838200"/>
                <a:gridCol w="914400"/>
                <a:gridCol w="1219200"/>
                <a:gridCol w="1066800"/>
                <a:gridCol w="1676400"/>
              </a:tblGrid>
              <a:tr h="490537">
                <a:tc>
                  <a:txBody>
                    <a:bodyPr/>
                    <a:lstStyle/>
                    <a:p>
                      <a:pPr marL="0" marR="0" algn="ctr">
                        <a:lnSpc>
                          <a:spcPct val="115000"/>
                        </a:lnSpc>
                        <a:spcBef>
                          <a:spcPts val="0"/>
                        </a:spcBef>
                        <a:spcAft>
                          <a:spcPts val="0"/>
                        </a:spcAft>
                      </a:pPr>
                      <a:r>
                        <a:rPr lang="en-US" sz="1400" b="1" dirty="0">
                          <a:solidFill>
                            <a:schemeClr val="bg1"/>
                          </a:solidFill>
                          <a:effectLst/>
                        </a:rPr>
                        <a:t>Sensory </a:t>
                      </a:r>
                      <a:r>
                        <a:rPr lang="en-US" sz="1400" b="1" dirty="0" smtClean="0">
                          <a:solidFill>
                            <a:schemeClr val="bg1"/>
                          </a:solidFill>
                          <a:effectLst/>
                        </a:rPr>
                        <a:t>Per.</a:t>
                      </a:r>
                      <a:endParaRPr lang="en-US" sz="1200" b="1" dirty="0">
                        <a:solidFill>
                          <a:schemeClr val="bg1"/>
                        </a:solidFill>
                        <a:effectLst/>
                        <a:latin typeface="Calibri"/>
                        <a:ea typeface="Calibri"/>
                        <a:cs typeface="Arial"/>
                      </a:endParaRPr>
                    </a:p>
                  </a:txBody>
                  <a:tcPr marL="68580" marR="68580" marT="0" marB="0" anchor="ctr"/>
                </a:tc>
                <a:tc>
                  <a:txBody>
                    <a:bodyPr/>
                    <a:lstStyle/>
                    <a:p>
                      <a:pPr marL="0" marR="0" algn="ctr">
                        <a:lnSpc>
                          <a:spcPct val="115000"/>
                        </a:lnSpc>
                        <a:spcBef>
                          <a:spcPts val="0"/>
                        </a:spcBef>
                        <a:spcAft>
                          <a:spcPts val="0"/>
                        </a:spcAft>
                      </a:pPr>
                      <a:r>
                        <a:rPr lang="en-US" sz="1400" dirty="0">
                          <a:solidFill>
                            <a:schemeClr val="bg1"/>
                          </a:solidFill>
                          <a:effectLst/>
                        </a:rPr>
                        <a:t>Moisture</a:t>
                      </a:r>
                      <a:endParaRPr lang="en-US" sz="1100" dirty="0">
                        <a:solidFill>
                          <a:schemeClr val="bg1"/>
                        </a:solidFill>
                        <a:effectLst/>
                        <a:latin typeface="Calibri"/>
                        <a:ea typeface="Calibri"/>
                        <a:cs typeface="Arial"/>
                      </a:endParaRPr>
                    </a:p>
                  </a:txBody>
                  <a:tcPr marL="68580" marR="68580" marT="0" marB="0" anchor="ctr"/>
                </a:tc>
                <a:tc>
                  <a:txBody>
                    <a:bodyPr/>
                    <a:lstStyle/>
                    <a:p>
                      <a:pPr marL="0" marR="0" algn="ctr">
                        <a:lnSpc>
                          <a:spcPct val="115000"/>
                        </a:lnSpc>
                        <a:spcBef>
                          <a:spcPts val="0"/>
                        </a:spcBef>
                        <a:spcAft>
                          <a:spcPts val="0"/>
                        </a:spcAft>
                      </a:pPr>
                      <a:r>
                        <a:rPr lang="en-US" sz="1400" dirty="0">
                          <a:solidFill>
                            <a:schemeClr val="bg1"/>
                          </a:solidFill>
                          <a:effectLst/>
                        </a:rPr>
                        <a:t>Activity</a:t>
                      </a:r>
                      <a:endParaRPr lang="en-US" sz="1100" dirty="0">
                        <a:solidFill>
                          <a:schemeClr val="bg1"/>
                        </a:solidFill>
                        <a:effectLst/>
                        <a:latin typeface="Calibri"/>
                        <a:ea typeface="Calibri"/>
                        <a:cs typeface="Arial"/>
                      </a:endParaRPr>
                    </a:p>
                  </a:txBody>
                  <a:tcPr marL="68580" marR="68580" marT="0" marB="0" anchor="ctr"/>
                </a:tc>
                <a:tc>
                  <a:txBody>
                    <a:bodyPr/>
                    <a:lstStyle/>
                    <a:p>
                      <a:pPr marL="0" marR="0" algn="ctr">
                        <a:lnSpc>
                          <a:spcPct val="115000"/>
                        </a:lnSpc>
                        <a:spcBef>
                          <a:spcPts val="0"/>
                        </a:spcBef>
                        <a:spcAft>
                          <a:spcPts val="0"/>
                        </a:spcAft>
                      </a:pPr>
                      <a:r>
                        <a:rPr lang="en-US" sz="1400" dirty="0">
                          <a:solidFill>
                            <a:schemeClr val="bg1"/>
                          </a:solidFill>
                          <a:effectLst/>
                        </a:rPr>
                        <a:t>Mobility</a:t>
                      </a:r>
                      <a:endParaRPr lang="en-US" sz="1100" dirty="0">
                        <a:solidFill>
                          <a:schemeClr val="bg1"/>
                        </a:solidFill>
                        <a:effectLst/>
                        <a:latin typeface="Calibri"/>
                        <a:ea typeface="Calibri"/>
                        <a:cs typeface="Arial"/>
                      </a:endParaRPr>
                    </a:p>
                  </a:txBody>
                  <a:tcPr marL="68580" marR="68580" marT="0" marB="0" anchor="ctr"/>
                </a:tc>
                <a:tc>
                  <a:txBody>
                    <a:bodyPr/>
                    <a:lstStyle/>
                    <a:p>
                      <a:pPr marL="0" marR="0" algn="ctr">
                        <a:lnSpc>
                          <a:spcPct val="115000"/>
                        </a:lnSpc>
                        <a:spcBef>
                          <a:spcPts val="0"/>
                        </a:spcBef>
                        <a:spcAft>
                          <a:spcPts val="0"/>
                        </a:spcAft>
                      </a:pPr>
                      <a:r>
                        <a:rPr lang="en-US" sz="1400" dirty="0">
                          <a:solidFill>
                            <a:schemeClr val="bg1"/>
                          </a:solidFill>
                          <a:effectLst/>
                        </a:rPr>
                        <a:t>Nutrition </a:t>
                      </a:r>
                      <a:r>
                        <a:rPr lang="en-US" sz="1400" dirty="0" smtClean="0">
                          <a:solidFill>
                            <a:schemeClr val="bg1"/>
                          </a:solidFill>
                          <a:effectLst/>
                        </a:rPr>
                        <a:t>St.</a:t>
                      </a:r>
                      <a:endParaRPr lang="en-US" sz="1200" dirty="0">
                        <a:solidFill>
                          <a:schemeClr val="bg1"/>
                        </a:solidFill>
                        <a:effectLst/>
                        <a:latin typeface="Calibri"/>
                        <a:ea typeface="Calibri"/>
                        <a:cs typeface="Arial"/>
                      </a:endParaRPr>
                    </a:p>
                  </a:txBody>
                  <a:tcPr marL="68580" marR="68580" marT="0" marB="0" anchor="ctr"/>
                </a:tc>
                <a:tc>
                  <a:txBody>
                    <a:bodyPr/>
                    <a:lstStyle/>
                    <a:p>
                      <a:pPr marL="0" marR="0" algn="ctr">
                        <a:lnSpc>
                          <a:spcPct val="115000"/>
                        </a:lnSpc>
                        <a:spcBef>
                          <a:spcPts val="0"/>
                        </a:spcBef>
                        <a:spcAft>
                          <a:spcPts val="0"/>
                        </a:spcAft>
                      </a:pPr>
                      <a:r>
                        <a:rPr lang="en-US" sz="1400" dirty="0">
                          <a:solidFill>
                            <a:schemeClr val="bg1"/>
                          </a:solidFill>
                          <a:effectLst/>
                        </a:rPr>
                        <a:t>Friction</a:t>
                      </a:r>
                      <a:r>
                        <a:rPr lang="en-US" sz="1400" dirty="0" smtClean="0">
                          <a:solidFill>
                            <a:schemeClr val="bg1"/>
                          </a:solidFill>
                          <a:effectLst/>
                        </a:rPr>
                        <a:t>/</a:t>
                      </a:r>
                    </a:p>
                    <a:p>
                      <a:pPr marL="0" marR="0" algn="ctr">
                        <a:lnSpc>
                          <a:spcPct val="115000"/>
                        </a:lnSpc>
                        <a:spcBef>
                          <a:spcPts val="0"/>
                        </a:spcBef>
                        <a:spcAft>
                          <a:spcPts val="0"/>
                        </a:spcAft>
                      </a:pPr>
                      <a:r>
                        <a:rPr lang="en-US" sz="1400" dirty="0" smtClean="0">
                          <a:solidFill>
                            <a:schemeClr val="bg1"/>
                          </a:solidFill>
                          <a:effectLst/>
                        </a:rPr>
                        <a:t>Shear</a:t>
                      </a:r>
                      <a:endParaRPr lang="en-US" sz="1100" dirty="0">
                        <a:solidFill>
                          <a:schemeClr val="bg1"/>
                        </a:solidFill>
                        <a:effectLst/>
                        <a:latin typeface="Calibri"/>
                        <a:ea typeface="Calibri"/>
                        <a:cs typeface="Arial"/>
                      </a:endParaRPr>
                    </a:p>
                  </a:txBody>
                  <a:tcPr marL="68580" marR="68580" marT="0" marB="0" anchor="ctr"/>
                </a:tc>
                <a:tc>
                  <a:txBody>
                    <a:bodyPr/>
                    <a:lstStyle/>
                    <a:p>
                      <a:r>
                        <a:rPr lang="en-US" sz="1400" b="1" i="0" u="none" strike="noStrike" kern="1200" baseline="0" dirty="0" smtClean="0">
                          <a:solidFill>
                            <a:schemeClr val="bg1"/>
                          </a:solidFill>
                          <a:latin typeface="+mn-lt"/>
                          <a:ea typeface="+mn-ea"/>
                          <a:cs typeface="+mn-cs"/>
                        </a:rPr>
                        <a:t>Tissue Perfusion   &amp; Oxygenation</a:t>
                      </a:r>
                      <a:endParaRPr lang="en-US" sz="1000" b="1" dirty="0">
                        <a:solidFill>
                          <a:schemeClr val="bg1"/>
                        </a:solidFill>
                        <a:effectLst/>
                        <a:latin typeface="Calibri"/>
                        <a:ea typeface="Calibri"/>
                        <a:cs typeface="Arial"/>
                      </a:endParaRPr>
                    </a:p>
                  </a:txBody>
                  <a:tcPr marL="68580" marR="68580" marT="0" marB="0" anchor="ctr"/>
                </a:tc>
              </a:tr>
            </a:tbl>
          </a:graphicData>
        </a:graphic>
      </p:graphicFrame>
      <p:sp>
        <p:nvSpPr>
          <p:cNvPr id="72725" name="Rectangle 17"/>
          <p:cNvSpPr>
            <a:spLocks noChangeArrowheads="1"/>
          </p:cNvSpPr>
          <p:nvPr/>
        </p:nvSpPr>
        <p:spPr bwMode="auto">
          <a:xfrm>
            <a:off x="3352800" y="5524500"/>
            <a:ext cx="26717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2800" b="1">
                <a:solidFill>
                  <a:schemeClr val="bg1"/>
                </a:solidFill>
                <a:latin typeface="Calibri" pitchFamily="34" charset="0"/>
              </a:rPr>
              <a:t>Braden  Q  Scale </a:t>
            </a:r>
            <a:endParaRPr lang="en-US" altLang="en-US" sz="1600" b="1">
              <a:solidFill>
                <a:schemeClr val="bg1"/>
              </a:solidFill>
            </a:endParaRPr>
          </a:p>
          <a:p>
            <a:endParaRPr lang="en-US" altLang="en-US">
              <a:solidFill>
                <a:schemeClr val="bg1"/>
              </a:solidFill>
            </a:endParaRPr>
          </a:p>
        </p:txBody>
      </p:sp>
      <p:sp>
        <p:nvSpPr>
          <p:cNvPr id="5" name="Rectangle 4"/>
          <p:cNvSpPr/>
          <p:nvPr/>
        </p:nvSpPr>
        <p:spPr>
          <a:xfrm>
            <a:off x="1066800" y="5181600"/>
            <a:ext cx="66294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fa-IR" altLang="en-US" sz="3600" b="1" smtClean="0">
                <a:solidFill>
                  <a:srgbClr val="A50021"/>
                </a:solidFill>
                <a:cs typeface="B Nazanin" pitchFamily="2" charset="-78"/>
              </a:rPr>
              <a:t>مداخلات در بیماران بسیار کم خطر </a:t>
            </a:r>
          </a:p>
        </p:txBody>
      </p:sp>
      <p:sp>
        <p:nvSpPr>
          <p:cNvPr id="73731" name="Content Placeholder 2"/>
          <p:cNvSpPr>
            <a:spLocks noGrp="1"/>
          </p:cNvSpPr>
          <p:nvPr>
            <p:ph idx="1"/>
          </p:nvPr>
        </p:nvSpPr>
        <p:spPr/>
        <p:txBody>
          <a:bodyPr/>
          <a:lstStyle/>
          <a:p>
            <a:pPr algn="r" rtl="1"/>
            <a:r>
              <a:rPr lang="fa-IR" altLang="en-US" sz="2000" smtClean="0">
                <a:cs typeface="B Nazanin" pitchFamily="2" charset="-78"/>
              </a:rPr>
              <a:t>بررسی کامل بیمار در طی مراقبت روزانه توسط پرسنل پرستاری</a:t>
            </a:r>
          </a:p>
          <a:p>
            <a:pPr algn="r" rtl="1"/>
            <a:r>
              <a:rPr lang="fa-IR" altLang="en-US" sz="2000" smtClean="0">
                <a:cs typeface="B Nazanin" pitchFamily="2" charset="-78"/>
              </a:rPr>
              <a:t>مراقبت از زوائد استخوانی</a:t>
            </a:r>
          </a:p>
          <a:p>
            <a:pPr algn="r" rtl="1"/>
            <a:r>
              <a:rPr lang="fa-IR" altLang="en-US" sz="2000" smtClean="0">
                <a:cs typeface="B Nazanin" pitchFamily="2" charset="-78"/>
              </a:rPr>
              <a:t>اجتناب از قرار دادن پارچه زبر در زیر بیمار</a:t>
            </a:r>
          </a:p>
          <a:p>
            <a:pPr algn="r" rtl="1"/>
            <a:r>
              <a:rPr lang="fa-IR" altLang="en-US" sz="2000" smtClean="0">
                <a:cs typeface="B Nazanin" pitchFamily="2" charset="-78"/>
              </a:rPr>
              <a:t>مرطوب کردن پوست با مرطوب کننده های دارای </a:t>
            </a:r>
            <a:r>
              <a:rPr lang="en-US" altLang="en-US" sz="2000" smtClean="0">
                <a:cs typeface="B Nazanin" pitchFamily="2" charset="-78"/>
              </a:rPr>
              <a:t>PH</a:t>
            </a:r>
            <a:r>
              <a:rPr lang="fa-IR" altLang="en-US" sz="2000" smtClean="0">
                <a:cs typeface="B Nazanin" pitchFamily="2" charset="-78"/>
              </a:rPr>
              <a:t>  متعادل و غیر معطر و جلوگیری از خشکی پوست</a:t>
            </a:r>
          </a:p>
          <a:p>
            <a:pPr algn="r" rtl="1"/>
            <a:r>
              <a:rPr lang="fa-IR" altLang="en-US" sz="2000" smtClean="0">
                <a:cs typeface="B Nazanin" pitchFamily="2" charset="-78"/>
              </a:rPr>
              <a:t>تشویق بیمار به مصرف غذا و مایعات بر اساس اصول تغذیه ای</a:t>
            </a:r>
          </a:p>
          <a:p>
            <a:pPr algn="r" rtl="1"/>
            <a:r>
              <a:rPr lang="fa-IR" altLang="en-US" sz="2000" smtClean="0">
                <a:cs typeface="B Nazanin" pitchFamily="2" charset="-78"/>
              </a:rPr>
              <a:t>تحرک بیشتر بیمار در حد امکان</a:t>
            </a:r>
          </a:p>
          <a:p>
            <a:pPr algn="r" rtl="1"/>
            <a:r>
              <a:rPr lang="fa-IR" altLang="en-US" sz="2000" smtClean="0">
                <a:cs typeface="B Nazanin" pitchFamily="2" charset="-78"/>
              </a:rPr>
              <a:t>عدم ماساژ نقاط دارای اریتم</a:t>
            </a:r>
          </a:p>
          <a:p>
            <a:pPr algn="r" rtl="1"/>
            <a:r>
              <a:rPr lang="fa-IR" altLang="en-US" sz="2000" smtClean="0">
                <a:cs typeface="B Nazanin" pitchFamily="2" charset="-78"/>
              </a:rPr>
              <a:t>تغییر وضعیت منظم بیماران ( در صورت امکان )</a:t>
            </a:r>
          </a:p>
          <a:p>
            <a:pPr algn="r" rtl="1"/>
            <a:r>
              <a:rPr lang="fa-IR" altLang="en-US" sz="2000" smtClean="0">
                <a:cs typeface="B Nazanin" pitchFamily="2" charset="-78"/>
              </a:rPr>
              <a:t>خودداری از گذاشتن رینگ در زیر بیمار</a:t>
            </a:r>
          </a:p>
          <a:p>
            <a:pPr algn="r" rtl="1"/>
            <a:r>
              <a:rPr lang="fa-IR" altLang="en-US" sz="2000" smtClean="0">
                <a:cs typeface="B Nazanin" pitchFamily="2" charset="-78"/>
              </a:rPr>
              <a:t>قرار دادن بیمار روی تشک دارای حداقل سطح مشترک با بدن مثل تشک فوم با تراکم بالا</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fa-IR" altLang="en-US" sz="3200" b="1" smtClean="0">
                <a:solidFill>
                  <a:srgbClr val="A50021"/>
                </a:solidFill>
                <a:cs typeface="B Nazanin" pitchFamily="2" charset="-78"/>
              </a:rPr>
              <a:t>مداخلات در بیماران در معرض خطر (15-18)</a:t>
            </a:r>
            <a:endParaRPr lang="fa-IR" altLang="en-US" sz="3200" smtClean="0"/>
          </a:p>
        </p:txBody>
      </p:sp>
      <p:sp>
        <p:nvSpPr>
          <p:cNvPr id="3" name="Content Placeholder 2"/>
          <p:cNvSpPr>
            <a:spLocks noGrp="1"/>
          </p:cNvSpPr>
          <p:nvPr>
            <p:ph idx="1"/>
          </p:nvPr>
        </p:nvSpPr>
        <p:spPr/>
        <p:txBody>
          <a:bodyPr/>
          <a:lstStyle/>
          <a:p>
            <a:pPr marL="0" indent="0" algn="r" rtl="1">
              <a:buFont typeface="Arial" pitchFamily="34" charset="0"/>
              <a:buNone/>
              <a:defRPr/>
            </a:pPr>
            <a:r>
              <a:rPr lang="fa-IR" dirty="0" smtClean="0">
                <a:cs typeface="B Nazanin" pitchFamily="2" charset="-78"/>
              </a:rPr>
              <a:t>علاوه بر اقدامات ذکر شده</a:t>
            </a:r>
          </a:p>
          <a:p>
            <a:pPr algn="r" rtl="1">
              <a:defRPr/>
            </a:pPr>
            <a:r>
              <a:rPr lang="fa-IR" dirty="0" smtClean="0">
                <a:cs typeface="B Nazanin" pitchFamily="2" charset="-78"/>
              </a:rPr>
              <a:t>چرخاندن مکرر بیمار</a:t>
            </a:r>
          </a:p>
          <a:p>
            <a:pPr algn="r" rtl="1">
              <a:defRPr/>
            </a:pPr>
            <a:r>
              <a:rPr lang="fa-IR" dirty="0" smtClean="0">
                <a:cs typeface="B Nazanin" pitchFamily="2" charset="-78"/>
              </a:rPr>
              <a:t>حداکثر تحرک</a:t>
            </a:r>
          </a:p>
          <a:p>
            <a:pPr algn="r" rtl="1">
              <a:defRPr/>
            </a:pPr>
            <a:r>
              <a:rPr lang="fa-IR" dirty="0" smtClean="0">
                <a:cs typeface="B Nazanin" pitchFamily="2" charset="-78"/>
              </a:rPr>
              <a:t>محافظت از پاشنه ها</a:t>
            </a:r>
          </a:p>
          <a:p>
            <a:pPr algn="r" rtl="1">
              <a:defRPr/>
            </a:pPr>
            <a:r>
              <a:rPr lang="fa-IR" dirty="0" smtClean="0">
                <a:cs typeface="B Nazanin" pitchFamily="2" charset="-78"/>
              </a:rPr>
              <a:t>مدیریت رطوبت ، تغذیه ، سایش و شیو موهای ناحیه</a:t>
            </a:r>
          </a:p>
          <a:p>
            <a:pPr algn="r" rtl="1">
              <a:defRPr/>
            </a:pPr>
            <a:r>
              <a:rPr lang="fa-IR" dirty="0" smtClean="0">
                <a:cs typeface="B Nazanin" pitchFamily="2" charset="-78"/>
              </a:rPr>
              <a:t>استفاده از سطوح کاهش دهنده فشار در بیماران محدود به تخت یا ویلچر و در مواردی مثل افراد مسن، تب دار، کمبود تغذیه ای و کاهش دریافت پروتئین ، ناپایداری همودینامیک</a:t>
            </a:r>
            <a:endParaRPr lang="fa-IR" dirty="0">
              <a:cs typeface="B Nazanin" pitchFamily="2" charset="-78"/>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fa-IR" altLang="en-US" sz="3200" b="1" smtClean="0">
                <a:solidFill>
                  <a:srgbClr val="A50021"/>
                </a:solidFill>
                <a:cs typeface="B Nazanin" pitchFamily="2" charset="-78"/>
              </a:rPr>
              <a:t>بیماران در معرض خطرمتوسط  (14-13)</a:t>
            </a:r>
            <a:endParaRPr lang="fa-IR" altLang="en-US" sz="3200" smtClean="0"/>
          </a:p>
        </p:txBody>
      </p:sp>
      <p:sp>
        <p:nvSpPr>
          <p:cNvPr id="3" name="Content Placeholder 2"/>
          <p:cNvSpPr>
            <a:spLocks noGrp="1"/>
          </p:cNvSpPr>
          <p:nvPr>
            <p:ph idx="1"/>
          </p:nvPr>
        </p:nvSpPr>
        <p:spPr/>
        <p:txBody>
          <a:bodyPr/>
          <a:lstStyle/>
          <a:p>
            <a:pPr marL="0" indent="0" algn="r" rtl="1">
              <a:buFont typeface="Arial" pitchFamily="34" charset="0"/>
              <a:buNone/>
              <a:defRPr/>
            </a:pPr>
            <a:r>
              <a:rPr lang="fa-IR" dirty="0" smtClean="0">
                <a:cs typeface="B Nazanin" pitchFamily="2" charset="-78"/>
              </a:rPr>
              <a:t>علاوه بر اقدامات ذکر شده</a:t>
            </a:r>
          </a:p>
          <a:p>
            <a:pPr algn="r" rtl="1">
              <a:defRPr/>
            </a:pPr>
            <a:r>
              <a:rPr lang="fa-IR" dirty="0" smtClean="0">
                <a:cs typeface="B Nazanin" pitchFamily="2" charset="-78"/>
              </a:rPr>
              <a:t>وجود برنامه ریزی منظم جهت چرخاندن بیمار</a:t>
            </a:r>
          </a:p>
          <a:p>
            <a:pPr algn="r" rtl="1">
              <a:defRPr/>
            </a:pPr>
            <a:r>
              <a:rPr lang="fa-IR" dirty="0" smtClean="0">
                <a:cs typeface="B Nazanin" pitchFamily="2" charset="-78"/>
              </a:rPr>
              <a:t>حداکثر تحرک</a:t>
            </a:r>
          </a:p>
          <a:p>
            <a:pPr algn="r" rtl="1">
              <a:defRPr/>
            </a:pPr>
            <a:r>
              <a:rPr lang="fa-IR" dirty="0" smtClean="0">
                <a:cs typeface="B Nazanin" pitchFamily="2" charset="-78"/>
              </a:rPr>
              <a:t>محافظت از پاشنه ها</a:t>
            </a:r>
          </a:p>
          <a:p>
            <a:pPr algn="r" rtl="1">
              <a:defRPr/>
            </a:pPr>
            <a:r>
              <a:rPr lang="fa-IR" dirty="0" smtClean="0">
                <a:cs typeface="B Nazanin" pitchFamily="2" charset="-78"/>
              </a:rPr>
              <a:t>مدیریت رطوبت ، تغذیه ، سایش و شیو موهای ناحیه</a:t>
            </a:r>
          </a:p>
          <a:p>
            <a:pPr algn="r" rtl="1">
              <a:defRPr/>
            </a:pPr>
            <a:r>
              <a:rPr lang="fa-IR" dirty="0" smtClean="0">
                <a:cs typeface="B Nazanin" pitchFamily="2" charset="-78"/>
              </a:rPr>
              <a:t>استفاده از فوم های گوه ای برای مدت 30 دقیقه </a:t>
            </a:r>
          </a:p>
          <a:p>
            <a:pPr algn="r" rtl="1">
              <a:defRPr/>
            </a:pPr>
            <a:r>
              <a:rPr lang="fa-IR" dirty="0" smtClean="0">
                <a:cs typeface="B Nazanin" pitchFamily="2" charset="-78"/>
              </a:rPr>
              <a:t>قرار دادن بیمار دروضعیت لترال</a:t>
            </a:r>
            <a:endParaRPr lang="fa-IR" dirty="0">
              <a:cs typeface="B Nazanin" pitchFamily="2" charset="-78"/>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algn="r" rtl="1"/>
            <a:r>
              <a:rPr lang="fa-IR" altLang="en-US" b="1" smtClean="0">
                <a:solidFill>
                  <a:srgbClr val="A50021"/>
                </a:solidFill>
                <a:cs typeface="B Nazanin" pitchFamily="2" charset="-78"/>
              </a:rPr>
              <a:t>بیماران پر خطر (معیار برادن 12 و کمتر)</a:t>
            </a:r>
            <a:endParaRPr lang="fa-IR" altLang="en-US" smtClean="0"/>
          </a:p>
        </p:txBody>
      </p:sp>
      <p:sp>
        <p:nvSpPr>
          <p:cNvPr id="76803" name="Content Placeholder 2"/>
          <p:cNvSpPr>
            <a:spLocks noGrp="1"/>
          </p:cNvSpPr>
          <p:nvPr>
            <p:ph idx="1"/>
          </p:nvPr>
        </p:nvSpPr>
        <p:spPr/>
        <p:txBody>
          <a:bodyPr/>
          <a:lstStyle/>
          <a:p>
            <a:pPr algn="r" rtl="1"/>
            <a:r>
              <a:rPr lang="fa-IR" altLang="en-US" sz="2400" smtClean="0">
                <a:cs typeface="B Nazanin" pitchFamily="2" charset="-78"/>
              </a:rPr>
              <a:t>علاوه بر اقدامات ذکر شده</a:t>
            </a:r>
          </a:p>
          <a:p>
            <a:pPr algn="r" rtl="1"/>
            <a:r>
              <a:rPr lang="fa-IR" altLang="en-US" sz="2400" smtClean="0">
                <a:cs typeface="B Nazanin" pitchFamily="2" charset="-78"/>
              </a:rPr>
              <a:t>ارجاع بیمار به کلینیک های زخم در صورت لزوم</a:t>
            </a:r>
          </a:p>
          <a:p>
            <a:pPr algn="r" rtl="1"/>
            <a:r>
              <a:rPr lang="fa-IR" altLang="en-US" sz="2400" smtClean="0">
                <a:cs typeface="B Nazanin" pitchFamily="2" charset="-78"/>
              </a:rPr>
              <a:t>تغییر وضعیت بیمار هر 1 الی 2 ساعت</a:t>
            </a:r>
          </a:p>
          <a:p>
            <a:pPr algn="r" rtl="1"/>
            <a:r>
              <a:rPr lang="fa-IR" altLang="en-US" sz="2400" smtClean="0">
                <a:cs typeface="B Nazanin" pitchFamily="2" charset="-78"/>
              </a:rPr>
              <a:t>از فوم یا بالش جهت نگهداری بیمار در وضعیت لترال (15 تا 30 درجه ) استفاده کنید .</a:t>
            </a:r>
          </a:p>
          <a:p>
            <a:pPr algn="r" rtl="1"/>
            <a:r>
              <a:rPr lang="fa-IR" altLang="en-US" sz="2400" smtClean="0">
                <a:cs typeface="B Nazanin" pitchFamily="2" charset="-78"/>
              </a:rPr>
              <a:t>بیمار بیحرکت در ویلچر را هر یک ساعت تغییر وضعیت دهید و نشستن بیماران را در فاصله 1 تا 2 ساعت محدود کنید .</a:t>
            </a:r>
          </a:p>
          <a:p>
            <a:pPr algn="r" rtl="1"/>
            <a:r>
              <a:rPr lang="fa-IR" altLang="en-US" sz="2400" smtClean="0">
                <a:cs typeface="B Nazanin" pitchFamily="2" charset="-78"/>
              </a:rPr>
              <a:t>زخم های ساکروم و پرینه را از آلودگی محافظت کنید .</a:t>
            </a:r>
          </a:p>
          <a:p>
            <a:pPr algn="r" rtl="1"/>
            <a:r>
              <a:rPr lang="fa-IR" altLang="en-US" sz="2400" smtClean="0">
                <a:cs typeface="B Nazanin" pitchFamily="2" charset="-78"/>
              </a:rPr>
              <a:t>آتل ، برانکارد و سایر وسایل حمایتی را از زیر بیمار خارج کنید .</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fa-IR" altLang="en-US" b="1" smtClean="0">
                <a:solidFill>
                  <a:srgbClr val="A50021"/>
                </a:solidFill>
                <a:cs typeface="B Nazanin" pitchFamily="2" charset="-78"/>
              </a:rPr>
              <a:t>خطر بسیار زیاد (9 و کمتر)</a:t>
            </a:r>
            <a:endParaRPr lang="fa-IR" altLang="en-US" smtClean="0"/>
          </a:p>
        </p:txBody>
      </p:sp>
      <p:sp>
        <p:nvSpPr>
          <p:cNvPr id="77827" name="Content Placeholder 2"/>
          <p:cNvSpPr>
            <a:spLocks noGrp="1"/>
          </p:cNvSpPr>
          <p:nvPr>
            <p:ph idx="1"/>
          </p:nvPr>
        </p:nvSpPr>
        <p:spPr/>
        <p:txBody>
          <a:bodyPr/>
          <a:lstStyle/>
          <a:p>
            <a:pPr algn="r" rtl="1"/>
            <a:r>
              <a:rPr lang="fa-IR" altLang="en-US" smtClean="0">
                <a:cs typeface="B Nazanin" pitchFamily="2" charset="-78"/>
              </a:rPr>
              <a:t>علاوه بر تمام اقدامات ذکر شده</a:t>
            </a:r>
          </a:p>
          <a:p>
            <a:pPr algn="r" rtl="1"/>
            <a:r>
              <a:rPr lang="fa-IR" altLang="en-US" smtClean="0">
                <a:cs typeface="B Nazanin" pitchFamily="2" charset="-78"/>
              </a:rPr>
              <a:t>استفاده از سطوح کاهنده فشار ( در مواردی که بیمار درد شدید داشته باشد یا دردی که با چرخش بدتر شود .</a:t>
            </a:r>
          </a:p>
          <a:p>
            <a:pPr algn="r" rtl="1"/>
            <a:endParaRPr lang="fa-IR" altLang="en-US" smtClean="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274638"/>
            <a:ext cx="8229600" cy="715962"/>
          </a:xfrm>
        </p:spPr>
        <p:txBody>
          <a:bodyPr/>
          <a:lstStyle/>
          <a:p>
            <a:r>
              <a:rPr lang="fa-IR" altLang="en-US" sz="3600" b="1" smtClean="0">
                <a:solidFill>
                  <a:srgbClr val="A50021"/>
                </a:solidFill>
                <a:cs typeface="B Nazanin" pitchFamily="2" charset="-78"/>
              </a:rPr>
              <a:t>مدیریت رطوبت </a:t>
            </a:r>
          </a:p>
        </p:txBody>
      </p:sp>
      <p:sp>
        <p:nvSpPr>
          <p:cNvPr id="3" name="Content Placeholder 2"/>
          <p:cNvSpPr>
            <a:spLocks noGrp="1"/>
          </p:cNvSpPr>
          <p:nvPr>
            <p:ph idx="1"/>
          </p:nvPr>
        </p:nvSpPr>
        <p:spPr>
          <a:xfrm>
            <a:off x="533400" y="990600"/>
            <a:ext cx="8229600" cy="5135563"/>
          </a:xfrm>
        </p:spPr>
        <p:txBody>
          <a:bodyPr/>
          <a:lstStyle/>
          <a:p>
            <a:pPr algn="r" rtl="1">
              <a:defRPr/>
            </a:pPr>
            <a:r>
              <a:rPr lang="fa-IR" sz="2400" dirty="0" smtClean="0">
                <a:cs typeface="B Nazanin" pitchFamily="2" charset="-78"/>
              </a:rPr>
              <a:t>استفاده از پدهای جاذب یا پارچه هایی که بتوانند رطوبت را جذب و نگه دارند  .</a:t>
            </a:r>
          </a:p>
          <a:p>
            <a:pPr algn="r" rtl="1">
              <a:defRPr/>
            </a:pPr>
            <a:r>
              <a:rPr lang="fa-IR" sz="2400" dirty="0" smtClean="0">
                <a:cs typeface="B Nazanin" pitchFamily="2" charset="-78"/>
              </a:rPr>
              <a:t>اگر امکان دارد علت را مشخص کنید .</a:t>
            </a:r>
          </a:p>
          <a:p>
            <a:pPr algn="r" rtl="1">
              <a:defRPr/>
            </a:pPr>
            <a:r>
              <a:rPr lang="fa-IR" sz="2400" dirty="0" smtClean="0">
                <a:cs typeface="B Nazanin" pitchFamily="2" charset="-78"/>
              </a:rPr>
              <a:t>بد پن و یورینال و نیز لیوان آب را در برنامه بندی منظم پیشنهاد کنید .</a:t>
            </a:r>
          </a:p>
          <a:p>
            <a:pPr algn="r" rtl="1">
              <a:defRPr/>
            </a:pPr>
            <a:r>
              <a:rPr lang="fa-IR" sz="2400" dirty="0" smtClean="0">
                <a:cs typeface="B Nazanin" pitchFamily="2" charset="-78"/>
              </a:rPr>
              <a:t>پوشاک و پد بایستی هر 4 ساعت با تغییر وضعیت بیمار کنترل شوند .</a:t>
            </a:r>
          </a:p>
          <a:p>
            <a:pPr algn="r" rtl="1">
              <a:defRPr/>
            </a:pPr>
            <a:r>
              <a:rPr lang="fa-IR" sz="2400" dirty="0" smtClean="0">
                <a:cs typeface="B Nazanin" pitchFamily="2" charset="-78"/>
              </a:rPr>
              <a:t>از صابونهای قلیایی استفاده نشود .</a:t>
            </a:r>
          </a:p>
          <a:p>
            <a:pPr algn="r" rtl="1">
              <a:defRPr/>
            </a:pPr>
            <a:r>
              <a:rPr lang="fa-IR" sz="2400" dirty="0" smtClean="0">
                <a:cs typeface="B Nazanin" pitchFamily="2" charset="-78"/>
              </a:rPr>
              <a:t>بعد از هر بار بی اختیاری بیمار خشک شود .</a:t>
            </a:r>
          </a:p>
          <a:p>
            <a:pPr algn="r" rtl="1">
              <a:defRPr/>
            </a:pPr>
            <a:r>
              <a:rPr lang="fa-IR" sz="2400" dirty="0" smtClean="0">
                <a:cs typeface="B Nazanin" pitchFamily="2" charset="-78"/>
              </a:rPr>
              <a:t>در طی جراحی از ریخته شدن محلولهای جراحی در زیر بیمار خودداری کنید .</a:t>
            </a:r>
          </a:p>
          <a:p>
            <a:pPr algn="r" rtl="1">
              <a:defRPr/>
            </a:pPr>
            <a:r>
              <a:rPr lang="fa-IR" sz="2400" dirty="0" smtClean="0">
                <a:cs typeface="B Nazanin" pitchFamily="2" charset="-78"/>
              </a:rPr>
              <a:t>در موقع نشستن بیمار ، زانوها و لگن بایستی در زاویه 90 درجه قرار داشته باشند .</a:t>
            </a:r>
          </a:p>
          <a:p>
            <a:pPr algn="r" rtl="1">
              <a:defRPr/>
            </a:pPr>
            <a:r>
              <a:rPr lang="fa-IR" sz="2400" dirty="0" smtClean="0">
                <a:cs typeface="B Nazanin" pitchFamily="2" charset="-78"/>
              </a:rPr>
              <a:t>از پتوی لوله شده ، حوله ، باتل سرم و ... برای بالا نگهداشتن پاشنه اجنناب شود .</a:t>
            </a:r>
          </a:p>
          <a:p>
            <a:pPr algn="r" rtl="1">
              <a:defRPr/>
            </a:pPr>
            <a:endParaRPr lang="fa-IR" dirty="0" smtClean="0">
              <a:cs typeface="B Nazanin" pitchFamily="2" charset="-78"/>
            </a:endParaRPr>
          </a:p>
          <a:p>
            <a:pPr marL="0" indent="0" algn="r" rtl="1">
              <a:buFont typeface="Arial" pitchFamily="34" charset="0"/>
              <a:buNone/>
              <a:defRPr/>
            </a:pPr>
            <a:endParaRPr lang="fa-IR" dirty="0"/>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fa-IR" altLang="en-US" b="1" smtClean="0">
                <a:solidFill>
                  <a:srgbClr val="A50021"/>
                </a:solidFill>
                <a:cs typeface="B Nazanin" pitchFamily="2" charset="-78"/>
              </a:rPr>
              <a:t>مدیریت تغذیه </a:t>
            </a:r>
            <a:endParaRPr lang="fa-IR" altLang="en-US" smtClean="0"/>
          </a:p>
        </p:txBody>
      </p:sp>
      <p:sp>
        <p:nvSpPr>
          <p:cNvPr id="79875" name="Content Placeholder 2"/>
          <p:cNvSpPr>
            <a:spLocks noGrp="1"/>
          </p:cNvSpPr>
          <p:nvPr>
            <p:ph idx="1"/>
          </p:nvPr>
        </p:nvSpPr>
        <p:spPr/>
        <p:txBody>
          <a:bodyPr/>
          <a:lstStyle/>
          <a:p>
            <a:pPr algn="r" rtl="1"/>
            <a:r>
              <a:rPr lang="fa-IR" altLang="en-US" smtClean="0">
                <a:cs typeface="B Nazanin" pitchFamily="2" charset="-78"/>
              </a:rPr>
              <a:t>مصرف پروتئین را افزایش دهید .</a:t>
            </a:r>
          </a:p>
          <a:p>
            <a:pPr algn="r" rtl="1"/>
            <a:r>
              <a:rPr lang="fa-IR" altLang="en-US" smtClean="0">
                <a:cs typeface="B Nazanin" pitchFamily="2" charset="-78"/>
              </a:rPr>
              <a:t>افزایش کالری دریافتی بعنوان جانشین پروتئین </a:t>
            </a:r>
          </a:p>
          <a:p>
            <a:pPr algn="r" rtl="1"/>
            <a:r>
              <a:rPr lang="fa-IR" altLang="en-US" smtClean="0">
                <a:cs typeface="B Nazanin" pitchFamily="2" charset="-78"/>
              </a:rPr>
              <a:t>استفاده از مکمل های ویتامینی حاوی ویتامین </a:t>
            </a:r>
            <a:r>
              <a:rPr lang="en-US" altLang="en-US" smtClean="0">
                <a:cs typeface="B Nazanin" pitchFamily="2" charset="-78"/>
              </a:rPr>
              <a:t> C </a:t>
            </a:r>
            <a:r>
              <a:rPr lang="fa-IR" altLang="en-US" smtClean="0">
                <a:cs typeface="B Nazanin" pitchFamily="2" charset="-78"/>
              </a:rPr>
              <a:t>،</a:t>
            </a:r>
            <a:r>
              <a:rPr lang="en-US" altLang="en-US" smtClean="0">
                <a:cs typeface="B Nazanin" pitchFamily="2" charset="-78"/>
              </a:rPr>
              <a:t> E </a:t>
            </a:r>
            <a:r>
              <a:rPr lang="fa-IR" altLang="en-US" smtClean="0">
                <a:cs typeface="B Nazanin" pitchFamily="2" charset="-78"/>
              </a:rPr>
              <a:t>، </a:t>
            </a:r>
            <a:r>
              <a:rPr lang="en-US" altLang="en-US" smtClean="0">
                <a:cs typeface="B Nazanin" pitchFamily="2" charset="-78"/>
              </a:rPr>
              <a:t> A</a:t>
            </a:r>
          </a:p>
          <a:p>
            <a:pPr algn="r" rtl="1"/>
            <a:r>
              <a:rPr lang="fa-IR" altLang="en-US" smtClean="0">
                <a:cs typeface="B Nazanin" pitchFamily="2" charset="-78"/>
              </a:rPr>
              <a:t>مشاوره با کارشناس تغذیه </a:t>
            </a:r>
          </a:p>
          <a:p>
            <a:pPr algn="r" rtl="1"/>
            <a:r>
              <a:rPr lang="fa-IR" altLang="en-US" smtClean="0">
                <a:cs typeface="B Nazanin" pitchFamily="2" charset="-78"/>
              </a:rPr>
              <a:t>اصلاح هموگلوبین و آلبومین بیماران</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457200" y="228600"/>
            <a:ext cx="8229600" cy="5897563"/>
          </a:xfrm>
        </p:spPr>
        <p:txBody>
          <a:bodyPr/>
          <a:lstStyle/>
          <a:p>
            <a:pPr algn="r" rtl="1"/>
            <a:r>
              <a:rPr lang="fa-IR" altLang="en-US" sz="2400" smtClean="0">
                <a:cs typeface="B Nazanin" pitchFamily="2" charset="-78"/>
              </a:rPr>
              <a:t>در موقع جابجایی بیمار از کشیدن مددجو بر روی ملافه اجتناب کنید . </a:t>
            </a:r>
          </a:p>
          <a:p>
            <a:pPr algn="r" rtl="1"/>
            <a:r>
              <a:rPr lang="fa-IR" altLang="en-US" sz="2400" smtClean="0">
                <a:cs typeface="B Nazanin" pitchFamily="2" charset="-78"/>
              </a:rPr>
              <a:t>زوائد استخوانی دارای پوست قرمز را ماساژ ندهید .</a:t>
            </a:r>
          </a:p>
          <a:p>
            <a:pPr algn="r" rtl="1"/>
            <a:r>
              <a:rPr lang="fa-IR" altLang="en-US" sz="2400" smtClean="0">
                <a:cs typeface="B Nazanin" pitchFamily="2" charset="-78"/>
              </a:rPr>
              <a:t>هیدراتاسیون مناسبی برای بیمار فراهم کنید .</a:t>
            </a:r>
          </a:p>
          <a:p>
            <a:pPr algn="r" rtl="1"/>
            <a:r>
              <a:rPr lang="fa-IR" altLang="en-US" sz="2400" smtClean="0">
                <a:cs typeface="B Nazanin" pitchFamily="2" charset="-78"/>
              </a:rPr>
              <a:t>از خشکی پوست پیشگیری کنید .</a:t>
            </a:r>
          </a:p>
          <a:p>
            <a:pPr algn="r" rtl="1"/>
            <a:r>
              <a:rPr lang="fa-IR" altLang="en-US" sz="2400" smtClean="0">
                <a:cs typeface="B Nazanin" pitchFamily="2" charset="-78"/>
              </a:rPr>
              <a:t>در مواردی که پروسیژر جراحی 90 دقیقه یا بیشتر طول بکشد ، پاشنه را در سطحی که فشر بر آن کمتر شود قرار دهید .</a:t>
            </a:r>
          </a:p>
          <a:p>
            <a:pPr algn="r" rtl="1"/>
            <a:r>
              <a:rPr lang="fa-IR" altLang="en-US" sz="2400" smtClean="0">
                <a:cs typeface="B Nazanin" pitchFamily="2" charset="-78"/>
              </a:rPr>
              <a:t>هر 8 تا 12 ساعت وسایل و تجهیزات پزشکی در تماس با بدن را کنترل و به حداقل برسانید .</a:t>
            </a:r>
          </a:p>
          <a:p>
            <a:pPr algn="r" rtl="1"/>
            <a:r>
              <a:rPr lang="fa-IR" altLang="en-US" sz="2400" smtClean="0">
                <a:cs typeface="B Nazanin" pitchFamily="2" charset="-78"/>
              </a:rPr>
              <a:t>پاشنه را بیش از 30 درجه بالا نبرید .</a:t>
            </a:r>
          </a:p>
          <a:p>
            <a:pPr algn="r" rtl="1"/>
            <a:endParaRPr lang="fa-IR" altLang="en-US" smtClean="0">
              <a:cs typeface="B Nazanin" pitchFamily="2" charset="-78"/>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r" rtl="1" eaLnBrk="1" hangingPunct="1"/>
            <a:r>
              <a:rPr lang="fa-IR" altLang="en-US" smtClean="0">
                <a:cs typeface="B Nazanin" pitchFamily="2" charset="-78"/>
              </a:rPr>
              <a:t>مراحل التیام زخم:</a:t>
            </a:r>
          </a:p>
        </p:txBody>
      </p:sp>
      <p:sp>
        <p:nvSpPr>
          <p:cNvPr id="3" name="Slide Number Placeholder 2"/>
          <p:cNvSpPr>
            <a:spLocks noGrp="1"/>
          </p:cNvSpPr>
          <p:nvPr>
            <p:ph type="sldNum" sz="quarter" idx="12"/>
          </p:nvPr>
        </p:nvSpPr>
        <p:spPr>
          <a:xfrm>
            <a:off x="7229475" y="6597650"/>
            <a:ext cx="1905000" cy="457200"/>
          </a:xfrm>
        </p:spPr>
        <p:txBody>
          <a:bodyPr/>
          <a:lstStyle/>
          <a:p>
            <a:pPr>
              <a:defRPr/>
            </a:pPr>
            <a:fld id="{D46C64A8-DDC0-466D-81AD-B9D221E1E855}" type="slidenum">
              <a:rPr lang="ar-SA"/>
              <a:pPr>
                <a:defRPr/>
              </a:pPr>
              <a:t>7</a:t>
            </a:fld>
            <a:endParaRPr lang="en-US">
              <a:cs typeface="Times New Roman" pitchFamily="18" charset="0"/>
            </a:endParaRPr>
          </a:p>
        </p:txBody>
      </p:sp>
      <p:sp>
        <p:nvSpPr>
          <p:cNvPr id="4" name="TextBox 3"/>
          <p:cNvSpPr txBox="1">
            <a:spLocks noChangeArrowheads="1"/>
          </p:cNvSpPr>
          <p:nvPr/>
        </p:nvSpPr>
        <p:spPr bwMode="auto">
          <a:xfrm>
            <a:off x="1066800" y="1143000"/>
            <a:ext cx="722788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a:endParaRPr lang="fa-IR" altLang="en-US" sz="3200">
              <a:cs typeface="B Nazanin" pitchFamily="2" charset="-78"/>
            </a:endParaRPr>
          </a:p>
          <a:p>
            <a:pPr algn="r" rtl="1"/>
            <a:r>
              <a:rPr lang="fa-IR" altLang="en-US" sz="3200">
                <a:cs typeface="B Nazanin" pitchFamily="2" charset="-78"/>
              </a:rPr>
              <a:t> فازهموستاز</a:t>
            </a:r>
          </a:p>
          <a:p>
            <a:pPr algn="r" rtl="1"/>
            <a:endParaRPr lang="fa-IR" altLang="en-US" sz="3200">
              <a:cs typeface="B Nazanin" pitchFamily="2" charset="-78"/>
            </a:endParaRPr>
          </a:p>
          <a:p>
            <a:pPr algn="r" rtl="1"/>
            <a:r>
              <a:rPr lang="fa-IR" altLang="en-US" sz="3200">
                <a:cs typeface="B Nazanin" pitchFamily="2" charset="-78"/>
              </a:rPr>
              <a:t> فازالتهاب  ( وازودیلاسیون ، دبریدمان اتولایتیک )</a:t>
            </a:r>
          </a:p>
          <a:p>
            <a:pPr algn="r" rtl="1"/>
            <a:endParaRPr lang="fa-IR" altLang="en-US" sz="3200">
              <a:cs typeface="B Nazanin" pitchFamily="2" charset="-78"/>
            </a:endParaRPr>
          </a:p>
          <a:p>
            <a:pPr algn="r" rtl="1"/>
            <a:r>
              <a:rPr lang="fa-IR" altLang="en-US" sz="3200">
                <a:cs typeface="B Nazanin" pitchFamily="2" charset="-78"/>
              </a:rPr>
              <a:t> فاز تکثیر( آنژیوژنسیس، گرانولاسیون ، اپیتلیزاسیون) </a:t>
            </a:r>
          </a:p>
          <a:p>
            <a:pPr algn="r" rtl="1"/>
            <a:endParaRPr lang="fa-IR" altLang="en-US" sz="3200">
              <a:cs typeface="B Nazanin" pitchFamily="2" charset="-78"/>
            </a:endParaRPr>
          </a:p>
          <a:p>
            <a:pPr algn="r" rtl="1"/>
            <a:r>
              <a:rPr lang="fa-IR" altLang="en-US" sz="3200">
                <a:cs typeface="B Nazanin" pitchFamily="2" charset="-78"/>
              </a:rPr>
              <a:t> فاز بلوغ</a:t>
            </a:r>
          </a:p>
          <a:p>
            <a:pPr algn="r" rtl="1"/>
            <a:endParaRPr lang="fa-IR" altLang="en-US" sz="3200">
              <a:cs typeface="B Nazanin" pitchFamily="2" charset="-78"/>
            </a:endParaRPr>
          </a:p>
          <a:p>
            <a:pPr algn="r" rtl="1"/>
            <a:endParaRPr lang="fa-IR" altLang="en-US" sz="3200">
              <a:cs typeface="B Nazanin" pitchFamily="2" charset="-7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slide(fromBottom)">
                                      <p:cBhvr>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slide(fromBottom)">
                                      <p:cBhvr>
                                        <p:cTn id="12" dur="500"/>
                                        <p:tgtEl>
                                          <p:spTgt spid="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slide(fromBottom)">
                                      <p:cBhvr>
                                        <p:cTn id="17" dur="500"/>
                                        <p:tgtEl>
                                          <p:spTgt spid="4">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slide(fromBottom)">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28600"/>
            <a:ext cx="7772400" cy="1143000"/>
          </a:xfrm>
        </p:spPr>
        <p:txBody>
          <a:bodyPr rtlCol="0">
            <a:normAutofit fontScale="90000"/>
          </a:bodyPr>
          <a:lstStyle/>
          <a:p>
            <a:pPr eaLnBrk="1" fontAlgn="auto" hangingPunct="1">
              <a:spcAft>
                <a:spcPts val="0"/>
              </a:spcAft>
              <a:defRPr/>
            </a:pPr>
            <a:r>
              <a:rPr lang="en-US" sz="3600" dirty="0" smtClean="0">
                <a:solidFill>
                  <a:srgbClr val="A50021"/>
                </a:solidFill>
              </a:rPr>
              <a:t>Minimize pressure </a:t>
            </a:r>
            <a:br>
              <a:rPr lang="en-US" sz="3600" dirty="0" smtClean="0">
                <a:solidFill>
                  <a:srgbClr val="A50021"/>
                </a:solidFill>
              </a:rPr>
            </a:br>
            <a:r>
              <a:rPr lang="en-US" sz="3600" dirty="0" smtClean="0">
                <a:solidFill>
                  <a:srgbClr val="A50021"/>
                </a:solidFill>
              </a:rPr>
              <a:t>Minimize friction and shear</a:t>
            </a:r>
            <a:endParaRPr lang="en-US" sz="3600" dirty="0">
              <a:solidFill>
                <a:srgbClr val="A50021"/>
              </a:solidFill>
            </a:endParaRPr>
          </a:p>
        </p:txBody>
      </p:sp>
      <p:sp>
        <p:nvSpPr>
          <p:cNvPr id="45059" name="Rectangle 3"/>
          <p:cNvSpPr>
            <a:spLocks noGrp="1" noChangeArrowheads="1"/>
          </p:cNvSpPr>
          <p:nvPr>
            <p:ph type="body" sz="half" idx="1"/>
          </p:nvPr>
        </p:nvSpPr>
        <p:spPr>
          <a:xfrm>
            <a:off x="228600" y="1295400"/>
            <a:ext cx="8610600" cy="4114800"/>
          </a:xfrm>
        </p:spPr>
        <p:txBody>
          <a:bodyPr rtlCol="0">
            <a:normAutofit fontScale="92500" lnSpcReduction="20000"/>
          </a:bodyPr>
          <a:lstStyle/>
          <a:p>
            <a:pPr marL="609600" indent="-609600" eaLnBrk="1" fontAlgn="auto" hangingPunct="1">
              <a:spcAft>
                <a:spcPts val="0"/>
              </a:spcAft>
              <a:buFont typeface="Symbol" pitchFamily="18" charset="2"/>
              <a:buNone/>
              <a:defRPr/>
            </a:pPr>
            <a:endParaRPr lang="en-US" sz="2800" dirty="0" smtClean="0"/>
          </a:p>
          <a:p>
            <a:pPr eaLnBrk="1" fontAlgn="auto" hangingPunct="1">
              <a:spcAft>
                <a:spcPts val="0"/>
              </a:spcAft>
              <a:defRPr/>
            </a:pPr>
            <a:r>
              <a:rPr lang="en-US" sz="2400" dirty="0"/>
              <a:t>Reposition bed-bound persons at least </a:t>
            </a:r>
            <a:r>
              <a:rPr lang="en-US" sz="2400" u="sng" dirty="0">
                <a:solidFill>
                  <a:srgbClr val="FFC000"/>
                </a:solidFill>
              </a:rPr>
              <a:t>every </a:t>
            </a:r>
            <a:r>
              <a:rPr lang="en-US" sz="2400" u="sng" dirty="0" smtClean="0">
                <a:solidFill>
                  <a:srgbClr val="FFC000"/>
                </a:solidFill>
              </a:rPr>
              <a:t>two hours, </a:t>
            </a:r>
            <a:r>
              <a:rPr lang="en-US" sz="2400" dirty="0" smtClean="0"/>
              <a:t>neonates and children in ICUs </a:t>
            </a:r>
            <a:r>
              <a:rPr lang="en-US" sz="2400" u="sng" dirty="0" smtClean="0">
                <a:solidFill>
                  <a:srgbClr val="FFC000"/>
                </a:solidFill>
              </a:rPr>
              <a:t>every four hours</a:t>
            </a:r>
            <a:r>
              <a:rPr lang="en-US" sz="2400" dirty="0" smtClean="0"/>
              <a:t>, </a:t>
            </a:r>
          </a:p>
          <a:p>
            <a:pPr eaLnBrk="1" fontAlgn="auto" hangingPunct="1">
              <a:spcAft>
                <a:spcPts val="0"/>
              </a:spcAft>
              <a:buFont typeface="Wingdings" pitchFamily="2" charset="2"/>
              <a:buNone/>
              <a:defRPr/>
            </a:pPr>
            <a:r>
              <a:rPr lang="en-US" sz="2400" dirty="0" smtClean="0"/>
              <a:t>    and </a:t>
            </a:r>
            <a:r>
              <a:rPr lang="en-US" sz="2400" dirty="0"/>
              <a:t>chair-bound persons </a:t>
            </a:r>
            <a:r>
              <a:rPr lang="en-US" sz="2400" u="sng" dirty="0">
                <a:solidFill>
                  <a:srgbClr val="FFC000"/>
                </a:solidFill>
              </a:rPr>
              <a:t>every hour </a:t>
            </a:r>
            <a:r>
              <a:rPr lang="en-US" sz="2400" dirty="0" smtClean="0"/>
              <a:t>.</a:t>
            </a:r>
          </a:p>
          <a:p>
            <a:pPr eaLnBrk="1" fontAlgn="auto" hangingPunct="1">
              <a:spcAft>
                <a:spcPts val="0"/>
              </a:spcAft>
              <a:defRPr/>
            </a:pPr>
            <a:endParaRPr lang="en-US" sz="1400" dirty="0" smtClean="0"/>
          </a:p>
          <a:p>
            <a:pPr eaLnBrk="1" fontAlgn="auto" hangingPunct="1">
              <a:spcAft>
                <a:spcPts val="0"/>
              </a:spcAft>
              <a:defRPr/>
            </a:pPr>
            <a:r>
              <a:rPr lang="en-US" sz="2400" dirty="0" smtClean="0"/>
              <a:t>Teach chair-bound persons, who are able, to shift weight </a:t>
            </a:r>
            <a:r>
              <a:rPr lang="en-US" sz="2400" u="sng" dirty="0" smtClean="0">
                <a:solidFill>
                  <a:srgbClr val="FFC000"/>
                </a:solidFill>
              </a:rPr>
              <a:t>every 15 minutes</a:t>
            </a:r>
            <a:r>
              <a:rPr lang="en-US" sz="2400" dirty="0" smtClean="0"/>
              <a:t>.</a:t>
            </a:r>
          </a:p>
          <a:p>
            <a:pPr eaLnBrk="1" fontAlgn="auto" hangingPunct="1">
              <a:spcAft>
                <a:spcPts val="0"/>
              </a:spcAft>
              <a:defRPr/>
            </a:pPr>
            <a:endParaRPr lang="en-US" sz="1800" dirty="0"/>
          </a:p>
          <a:p>
            <a:pPr eaLnBrk="1" fontAlgn="auto" hangingPunct="1">
              <a:spcAft>
                <a:spcPts val="0"/>
              </a:spcAft>
              <a:defRPr/>
            </a:pPr>
            <a:r>
              <a:rPr lang="en-US" sz="2400" dirty="0" smtClean="0"/>
              <a:t>Consider </a:t>
            </a:r>
            <a:r>
              <a:rPr lang="en-US" sz="2400" dirty="0"/>
              <a:t>postural alignment, distribution of </a:t>
            </a:r>
            <a:r>
              <a:rPr lang="en-US" sz="2400" dirty="0" smtClean="0"/>
              <a:t>weight, balance </a:t>
            </a:r>
            <a:r>
              <a:rPr lang="en-US" sz="2400" dirty="0"/>
              <a:t>and stability, and pressure </a:t>
            </a:r>
            <a:r>
              <a:rPr lang="en-US" sz="2400" dirty="0" smtClean="0"/>
              <a:t>redistribution when </a:t>
            </a:r>
            <a:r>
              <a:rPr lang="en-US" sz="2400" dirty="0"/>
              <a:t>positioning persons in chairs or wheelchairs</a:t>
            </a:r>
            <a:r>
              <a:rPr lang="en-US" sz="2400" dirty="0" smtClean="0"/>
              <a:t>.</a:t>
            </a:r>
          </a:p>
          <a:p>
            <a:pPr eaLnBrk="1" fontAlgn="auto" hangingPunct="1">
              <a:spcAft>
                <a:spcPts val="0"/>
              </a:spcAft>
              <a:buFont typeface="Wingdings" pitchFamily="2" charset="2"/>
              <a:buNone/>
              <a:defRPr/>
            </a:pPr>
            <a:endParaRPr lang="en-US" sz="1050" dirty="0"/>
          </a:p>
          <a:p>
            <a:pPr eaLnBrk="1" fontAlgn="auto" hangingPunct="1">
              <a:spcAft>
                <a:spcPts val="0"/>
              </a:spcAft>
              <a:defRPr/>
            </a:pPr>
            <a:r>
              <a:rPr lang="en-US" sz="2400" dirty="0" smtClean="0"/>
              <a:t>Use </a:t>
            </a:r>
            <a:r>
              <a:rPr lang="en-US" sz="2400" dirty="0"/>
              <a:t>a written repositioning schedule</a:t>
            </a:r>
            <a:r>
              <a:rPr lang="en-US" sz="2400" dirty="0" smtClean="0"/>
              <a:t>.</a:t>
            </a:r>
            <a:endParaRPr lang="en-US" sz="2400" dirty="0"/>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143000" y="1447800"/>
            <a:ext cx="6858000" cy="4876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Oval 2"/>
          <p:cNvSpPr/>
          <p:nvPr/>
        </p:nvSpPr>
        <p:spPr>
          <a:xfrm>
            <a:off x="3810000" y="8382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12</a:t>
            </a:r>
            <a:endParaRPr lang="en-US" b="1" dirty="0"/>
          </a:p>
        </p:txBody>
      </p:sp>
      <p:sp>
        <p:nvSpPr>
          <p:cNvPr id="4" name="Oval 3"/>
          <p:cNvSpPr/>
          <p:nvPr/>
        </p:nvSpPr>
        <p:spPr>
          <a:xfrm>
            <a:off x="3810000" y="57912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6</a:t>
            </a:r>
            <a:endParaRPr lang="en-US" b="1" dirty="0"/>
          </a:p>
        </p:txBody>
      </p:sp>
      <p:sp>
        <p:nvSpPr>
          <p:cNvPr id="5" name="Oval 4"/>
          <p:cNvSpPr/>
          <p:nvPr/>
        </p:nvSpPr>
        <p:spPr>
          <a:xfrm>
            <a:off x="6781800" y="48006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4</a:t>
            </a:r>
          </a:p>
        </p:txBody>
      </p:sp>
      <p:sp>
        <p:nvSpPr>
          <p:cNvPr id="6" name="Oval 5"/>
          <p:cNvSpPr/>
          <p:nvPr/>
        </p:nvSpPr>
        <p:spPr>
          <a:xfrm>
            <a:off x="6858000" y="19812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2</a:t>
            </a:r>
            <a:endParaRPr lang="en-US" b="1" dirty="0"/>
          </a:p>
        </p:txBody>
      </p:sp>
      <p:sp>
        <p:nvSpPr>
          <p:cNvPr id="7" name="Oval 6"/>
          <p:cNvSpPr/>
          <p:nvPr/>
        </p:nvSpPr>
        <p:spPr>
          <a:xfrm>
            <a:off x="838200" y="48006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8</a:t>
            </a:r>
          </a:p>
        </p:txBody>
      </p:sp>
      <p:sp>
        <p:nvSpPr>
          <p:cNvPr id="8" name="Oval 7"/>
          <p:cNvSpPr/>
          <p:nvPr/>
        </p:nvSpPr>
        <p:spPr>
          <a:xfrm>
            <a:off x="838200" y="19812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10</a:t>
            </a:r>
          </a:p>
        </p:txBody>
      </p:sp>
      <p:cxnSp>
        <p:nvCxnSpPr>
          <p:cNvPr id="11" name="Straight Connector 10"/>
          <p:cNvCxnSpPr/>
          <p:nvPr/>
        </p:nvCxnSpPr>
        <p:spPr>
          <a:xfrm rot="5400000">
            <a:off x="2590800" y="3810000"/>
            <a:ext cx="38100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008188" y="2751138"/>
            <a:ext cx="4926012" cy="220186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33600" y="2743200"/>
            <a:ext cx="4800600" cy="22098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724400" y="19812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bg1"/>
                </a:solidFill>
              </a:rPr>
              <a:t>S.P</a:t>
            </a:r>
            <a:endParaRPr lang="en-US" b="1" dirty="0">
              <a:solidFill>
                <a:schemeClr val="bg1"/>
              </a:solidFill>
            </a:endParaRPr>
          </a:p>
        </p:txBody>
      </p:sp>
      <p:sp>
        <p:nvSpPr>
          <p:cNvPr id="21" name="Rounded Rectangle 20"/>
          <p:cNvSpPr/>
          <p:nvPr/>
        </p:nvSpPr>
        <p:spPr>
          <a:xfrm>
            <a:off x="1447800" y="33528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bg1"/>
                </a:solidFill>
              </a:rPr>
              <a:t>R.L</a:t>
            </a:r>
            <a:endParaRPr lang="en-US" b="1" dirty="0">
              <a:solidFill>
                <a:schemeClr val="bg1"/>
              </a:solidFill>
            </a:endParaRPr>
          </a:p>
        </p:txBody>
      </p:sp>
      <p:sp>
        <p:nvSpPr>
          <p:cNvPr id="22" name="Rounded Rectangle 21"/>
          <p:cNvSpPr/>
          <p:nvPr/>
        </p:nvSpPr>
        <p:spPr>
          <a:xfrm>
            <a:off x="6019800" y="33528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bg1"/>
                </a:solidFill>
              </a:rPr>
              <a:t>R.L</a:t>
            </a:r>
            <a:endParaRPr lang="en-US" b="1" dirty="0">
              <a:solidFill>
                <a:schemeClr val="bg1"/>
              </a:solidFill>
            </a:endParaRPr>
          </a:p>
        </p:txBody>
      </p:sp>
      <p:sp>
        <p:nvSpPr>
          <p:cNvPr id="23" name="Rounded Rectangle 22"/>
          <p:cNvSpPr/>
          <p:nvPr/>
        </p:nvSpPr>
        <p:spPr>
          <a:xfrm>
            <a:off x="2743200" y="47244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bg1"/>
                </a:solidFill>
              </a:rPr>
              <a:t>S.P</a:t>
            </a:r>
            <a:endParaRPr lang="en-US" b="1" dirty="0">
              <a:solidFill>
                <a:schemeClr val="bg1"/>
              </a:solidFill>
            </a:endParaRPr>
          </a:p>
        </p:txBody>
      </p:sp>
      <p:sp>
        <p:nvSpPr>
          <p:cNvPr id="24" name="Rounded Rectangle 23"/>
          <p:cNvSpPr/>
          <p:nvPr/>
        </p:nvSpPr>
        <p:spPr>
          <a:xfrm>
            <a:off x="4724400" y="47244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bg1"/>
                </a:solidFill>
              </a:rPr>
              <a:t>L.L</a:t>
            </a:r>
            <a:endParaRPr lang="en-US" b="1" dirty="0">
              <a:solidFill>
                <a:schemeClr val="bg1"/>
              </a:solidFill>
            </a:endParaRPr>
          </a:p>
        </p:txBody>
      </p:sp>
      <p:sp>
        <p:nvSpPr>
          <p:cNvPr id="25" name="Rounded Rectangle 24"/>
          <p:cNvSpPr/>
          <p:nvPr/>
        </p:nvSpPr>
        <p:spPr>
          <a:xfrm>
            <a:off x="2743200" y="19812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bg1"/>
                </a:solidFill>
              </a:rPr>
              <a:t>L.L</a:t>
            </a:r>
            <a:endParaRPr lang="en-US" b="1" dirty="0">
              <a:solidFill>
                <a:schemeClr val="bg1"/>
              </a:solidFill>
            </a:endParaRPr>
          </a:p>
        </p:txBody>
      </p:sp>
      <p:sp>
        <p:nvSpPr>
          <p:cNvPr id="32" name="Rounded Rectangle 31"/>
          <p:cNvSpPr/>
          <p:nvPr/>
        </p:nvSpPr>
        <p:spPr>
          <a:xfrm>
            <a:off x="914400" y="152400"/>
            <a:ext cx="7315200" cy="6096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chemeClr val="bg1"/>
                </a:solidFill>
              </a:rPr>
              <a:t>Turn Clock Position Model</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143000" y="1828800"/>
            <a:ext cx="6858000" cy="4876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Oval 4"/>
          <p:cNvSpPr/>
          <p:nvPr/>
        </p:nvSpPr>
        <p:spPr>
          <a:xfrm>
            <a:off x="6781800" y="48006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4</a:t>
            </a:r>
          </a:p>
        </p:txBody>
      </p:sp>
      <p:cxnSp>
        <p:nvCxnSpPr>
          <p:cNvPr id="11" name="Straight Connector 10"/>
          <p:cNvCxnSpPr/>
          <p:nvPr/>
        </p:nvCxnSpPr>
        <p:spPr>
          <a:xfrm rot="5400000">
            <a:off x="3505200" y="3200400"/>
            <a:ext cx="19812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981200" y="4191000"/>
            <a:ext cx="2563813" cy="1143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95800" y="4191000"/>
            <a:ext cx="2438400" cy="1143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257800" y="29718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rgbClr val="A50021"/>
                </a:solidFill>
              </a:rPr>
              <a:t>S.P</a:t>
            </a:r>
            <a:endParaRPr lang="en-US" b="1" dirty="0">
              <a:solidFill>
                <a:srgbClr val="A50021"/>
              </a:solidFill>
            </a:endParaRPr>
          </a:p>
        </p:txBody>
      </p:sp>
      <p:sp>
        <p:nvSpPr>
          <p:cNvPr id="21" name="Rounded Rectangle 20"/>
          <p:cNvSpPr/>
          <p:nvPr/>
        </p:nvSpPr>
        <p:spPr>
          <a:xfrm>
            <a:off x="3733800" y="51054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rgbClr val="A50021"/>
                </a:solidFill>
              </a:rPr>
              <a:t>R.L</a:t>
            </a:r>
            <a:endParaRPr lang="en-US" b="1" dirty="0">
              <a:solidFill>
                <a:srgbClr val="A50021"/>
              </a:solidFill>
            </a:endParaRPr>
          </a:p>
        </p:txBody>
      </p:sp>
      <p:sp>
        <p:nvSpPr>
          <p:cNvPr id="25" name="Rounded Rectangle 24"/>
          <p:cNvSpPr/>
          <p:nvPr/>
        </p:nvSpPr>
        <p:spPr>
          <a:xfrm>
            <a:off x="2286000" y="2971800"/>
            <a:ext cx="15240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rgbClr val="A50021"/>
                </a:solidFill>
              </a:rPr>
              <a:t>L.L</a:t>
            </a:r>
            <a:endParaRPr lang="en-US" b="1" dirty="0">
              <a:solidFill>
                <a:srgbClr val="A50021"/>
              </a:solidFill>
            </a:endParaRPr>
          </a:p>
        </p:txBody>
      </p:sp>
      <p:sp>
        <p:nvSpPr>
          <p:cNvPr id="32" name="Rounded Rectangle 31"/>
          <p:cNvSpPr/>
          <p:nvPr/>
        </p:nvSpPr>
        <p:spPr>
          <a:xfrm>
            <a:off x="914400" y="152400"/>
            <a:ext cx="7315200" cy="10668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chemeClr val="bg1"/>
                </a:solidFill>
              </a:rPr>
              <a:t>Turn Clock Position Model</a:t>
            </a:r>
          </a:p>
          <a:p>
            <a:pPr algn="ctr" eaLnBrk="1" hangingPunct="1">
              <a:defRPr/>
            </a:pPr>
            <a:r>
              <a:rPr lang="en-US" sz="3200" b="1" dirty="0">
                <a:solidFill>
                  <a:schemeClr val="bg1"/>
                </a:solidFill>
              </a:rPr>
              <a:t>In Neonates </a:t>
            </a:r>
            <a:r>
              <a:rPr lang="en-US" sz="3200" b="1">
                <a:solidFill>
                  <a:schemeClr val="bg1"/>
                </a:solidFill>
              </a:rPr>
              <a:t>&amp; Pediatrics in ICUs</a:t>
            </a:r>
            <a:endParaRPr lang="en-US" sz="3200" b="1" dirty="0">
              <a:solidFill>
                <a:schemeClr val="bg1"/>
              </a:solidFill>
            </a:endParaRPr>
          </a:p>
        </p:txBody>
      </p:sp>
      <p:sp>
        <p:nvSpPr>
          <p:cNvPr id="28" name="Oval 27"/>
          <p:cNvSpPr/>
          <p:nvPr/>
        </p:nvSpPr>
        <p:spPr>
          <a:xfrm>
            <a:off x="838200" y="48006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8</a:t>
            </a:r>
          </a:p>
        </p:txBody>
      </p:sp>
      <p:sp>
        <p:nvSpPr>
          <p:cNvPr id="29" name="Oval 28"/>
          <p:cNvSpPr/>
          <p:nvPr/>
        </p:nvSpPr>
        <p:spPr>
          <a:xfrm>
            <a:off x="3810000" y="1371600"/>
            <a:ext cx="1371600" cy="990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12</a:t>
            </a:r>
            <a:endParaRPr lang="en-US"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228600"/>
            <a:ext cx="7772400" cy="1143000"/>
          </a:xfrm>
        </p:spPr>
        <p:txBody>
          <a:bodyPr/>
          <a:lstStyle/>
          <a:p>
            <a:pPr eaLnBrk="1" hangingPunct="1"/>
            <a:r>
              <a:rPr lang="en-US" altLang="en-US" sz="3600" b="1" smtClean="0"/>
              <a:t>Pressure Redistribution Devices</a:t>
            </a:r>
          </a:p>
        </p:txBody>
      </p:sp>
      <p:pic>
        <p:nvPicPr>
          <p:cNvPr id="84995" name="Picture 5" descr="http://www.arjohuntleigh.com/Global/Products/Therapeutic%20Support%20Systems/Acute%20Care/Non-Powered%20Pressure%20Redistribution/ConformX%20Range/ArjoHuntleigh-Products-Therapuetic-Surfaces-Long-Term-Care-Non-Powered-Pressure-Redistribution-ConformX-Full-Mattr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057400"/>
            <a:ext cx="3352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7" descr="https://tse4.mm.bing.net/th?id=OIP.Mdf44c358216dd4d34de0c0b5f03adfe4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343400"/>
            <a:ext cx="7010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11" descr="https://tse2.mm.bing.net/th?id=OIP.Mf6e3ab3809346a54ad4a16a8c2630f8fo0&amp;pid=15.1&amp;P=0&amp;w=216&amp;h=1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57400"/>
            <a:ext cx="3352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28600"/>
            <a:ext cx="7772400" cy="1143000"/>
          </a:xfrm>
        </p:spPr>
        <p:txBody>
          <a:bodyPr rtlCol="0">
            <a:normAutofit fontScale="90000"/>
          </a:bodyPr>
          <a:lstStyle/>
          <a:p>
            <a:pPr eaLnBrk="1" fontAlgn="auto" hangingPunct="1">
              <a:spcAft>
                <a:spcPts val="0"/>
              </a:spcAft>
              <a:defRPr/>
            </a:pPr>
            <a:r>
              <a:rPr lang="en-US" sz="3600" dirty="0" smtClean="0">
                <a:solidFill>
                  <a:srgbClr val="A50021"/>
                </a:solidFill>
              </a:rPr>
              <a:t>Minimize pressure </a:t>
            </a:r>
            <a:br>
              <a:rPr lang="en-US" sz="3600" dirty="0" smtClean="0">
                <a:solidFill>
                  <a:srgbClr val="A50021"/>
                </a:solidFill>
              </a:rPr>
            </a:br>
            <a:r>
              <a:rPr lang="en-US" sz="3600" dirty="0" smtClean="0">
                <a:solidFill>
                  <a:srgbClr val="A50021"/>
                </a:solidFill>
              </a:rPr>
              <a:t>Minimize friction and shear</a:t>
            </a:r>
            <a:endParaRPr lang="en-US" sz="3600" dirty="0">
              <a:solidFill>
                <a:srgbClr val="A50021"/>
              </a:solidFill>
            </a:endParaRPr>
          </a:p>
        </p:txBody>
      </p:sp>
      <p:sp>
        <p:nvSpPr>
          <p:cNvPr id="45059" name="Rectangle 3"/>
          <p:cNvSpPr>
            <a:spLocks noGrp="1" noChangeArrowheads="1"/>
          </p:cNvSpPr>
          <p:nvPr>
            <p:ph type="body" sz="half" idx="1"/>
          </p:nvPr>
        </p:nvSpPr>
        <p:spPr>
          <a:xfrm>
            <a:off x="457200" y="2057400"/>
            <a:ext cx="8458200" cy="4114800"/>
          </a:xfrm>
        </p:spPr>
        <p:txBody>
          <a:bodyPr rtlCol="0">
            <a:normAutofit fontScale="77500" lnSpcReduction="20000"/>
          </a:bodyPr>
          <a:lstStyle/>
          <a:p>
            <a:pPr marL="0" indent="0" eaLnBrk="1" fontAlgn="auto" hangingPunct="1">
              <a:spcAft>
                <a:spcPts val="0"/>
              </a:spcAft>
              <a:buFont typeface="Wingdings" pitchFamily="2" charset="2"/>
              <a:buNone/>
              <a:defRPr/>
            </a:pPr>
            <a:endParaRPr lang="en-US" sz="1600" dirty="0"/>
          </a:p>
          <a:p>
            <a:pPr eaLnBrk="1" fontAlgn="auto" hangingPunct="1">
              <a:spcAft>
                <a:spcPts val="0"/>
              </a:spcAft>
              <a:defRPr/>
            </a:pPr>
            <a:r>
              <a:rPr lang="en-US" sz="2400" dirty="0" smtClean="0"/>
              <a:t>Use lifting devices (e.g., trapeze or bed linen) </a:t>
            </a:r>
          </a:p>
          <a:p>
            <a:pPr eaLnBrk="1" fontAlgn="auto" hangingPunct="1">
              <a:spcAft>
                <a:spcPts val="0"/>
              </a:spcAft>
              <a:defRPr/>
            </a:pPr>
            <a:endParaRPr lang="en-US" sz="1200" dirty="0" smtClean="0"/>
          </a:p>
          <a:p>
            <a:pPr eaLnBrk="1" fontAlgn="auto" hangingPunct="1">
              <a:spcAft>
                <a:spcPts val="0"/>
              </a:spcAft>
              <a:defRPr/>
            </a:pPr>
            <a:r>
              <a:rPr lang="en-US" sz="2400" dirty="0" smtClean="0"/>
              <a:t>Lift the persons rather than drag them during transferring and position changes.</a:t>
            </a:r>
          </a:p>
          <a:p>
            <a:pPr eaLnBrk="1" fontAlgn="auto" hangingPunct="1">
              <a:spcAft>
                <a:spcPts val="0"/>
              </a:spcAft>
              <a:defRPr/>
            </a:pPr>
            <a:endParaRPr lang="en-US" sz="1200" dirty="0" smtClean="0"/>
          </a:p>
          <a:p>
            <a:pPr eaLnBrk="1" fontAlgn="auto" hangingPunct="1">
              <a:spcAft>
                <a:spcPts val="0"/>
              </a:spcAft>
              <a:defRPr/>
            </a:pPr>
            <a:r>
              <a:rPr lang="en-US" sz="2400" dirty="0" smtClean="0"/>
              <a:t>Avoid using donut-type devices and sheepskin</a:t>
            </a:r>
          </a:p>
          <a:p>
            <a:pPr marL="0" indent="0" eaLnBrk="1" fontAlgn="auto" hangingPunct="1">
              <a:spcAft>
                <a:spcPts val="0"/>
              </a:spcAft>
              <a:buFont typeface="Wingdings" pitchFamily="2" charset="2"/>
              <a:buNone/>
              <a:defRPr/>
            </a:pPr>
            <a:endParaRPr lang="en-US" sz="1200" dirty="0" smtClean="0"/>
          </a:p>
          <a:p>
            <a:pPr eaLnBrk="1" fontAlgn="auto" hangingPunct="1">
              <a:spcAft>
                <a:spcPts val="0"/>
              </a:spcAft>
              <a:defRPr/>
            </a:pPr>
            <a:r>
              <a:rPr lang="en-US" sz="2400" dirty="0" smtClean="0"/>
              <a:t>Avoid using water-filled gloves under heels</a:t>
            </a:r>
          </a:p>
          <a:p>
            <a:pPr eaLnBrk="1" fontAlgn="auto" hangingPunct="1">
              <a:spcAft>
                <a:spcPts val="0"/>
              </a:spcAft>
              <a:defRPr/>
            </a:pPr>
            <a:endParaRPr lang="en-US" sz="1200" dirty="0" smtClean="0"/>
          </a:p>
          <a:p>
            <a:pPr eaLnBrk="1" fontAlgn="auto" hangingPunct="1">
              <a:spcAft>
                <a:spcPts val="0"/>
              </a:spcAft>
              <a:defRPr/>
            </a:pPr>
            <a:r>
              <a:rPr lang="en-US" sz="2400" dirty="0" smtClean="0"/>
              <a:t>Massage over skin, not skin on under tissue</a:t>
            </a:r>
          </a:p>
          <a:p>
            <a:pPr eaLnBrk="1" fontAlgn="auto" hangingPunct="1">
              <a:spcAft>
                <a:spcPts val="0"/>
              </a:spcAft>
              <a:defRPr/>
            </a:pPr>
            <a:endParaRPr lang="en-US" sz="800" dirty="0" smtClean="0"/>
          </a:p>
          <a:p>
            <a:pPr eaLnBrk="1" fontAlgn="auto" hangingPunct="1">
              <a:spcAft>
                <a:spcPts val="0"/>
              </a:spcAft>
              <a:defRPr/>
            </a:pPr>
            <a:r>
              <a:rPr lang="en-US" sz="2400" dirty="0" smtClean="0"/>
              <a:t>Avoid massage over bony prominences</a:t>
            </a:r>
            <a:endParaRPr lang="en-US" sz="2000" b="1" i="1" dirty="0" smtClean="0"/>
          </a:p>
          <a:p>
            <a:pPr eaLnBrk="1" fontAlgn="auto" hangingPunct="1">
              <a:spcAft>
                <a:spcPts val="0"/>
              </a:spcAft>
              <a:defRPr/>
            </a:pPr>
            <a:endParaRPr lang="en-US" sz="2400" dirty="0" smtClean="0"/>
          </a:p>
          <a:p>
            <a:pPr eaLnBrk="1" fontAlgn="auto" hangingPunct="1">
              <a:spcAft>
                <a:spcPts val="0"/>
              </a:spcAft>
              <a:defRPr/>
            </a:pPr>
            <a:endParaRPr lang="en-US" sz="2400" dirty="0" smtClean="0"/>
          </a:p>
          <a:p>
            <a:pPr marL="0" indent="0" eaLnBrk="1" fontAlgn="auto" hangingPunct="1">
              <a:spcAft>
                <a:spcPts val="0"/>
              </a:spcAft>
              <a:buFont typeface="Wingdings" pitchFamily="2" charset="2"/>
              <a:buNone/>
              <a:defRPr/>
            </a:pPr>
            <a:endParaRPr lang="en-US" sz="2400" dirty="0" smtClean="0"/>
          </a:p>
          <a:p>
            <a:pPr marL="0" indent="0" eaLnBrk="1" fontAlgn="auto" hangingPunct="1">
              <a:spcAft>
                <a:spcPts val="0"/>
              </a:spcAft>
              <a:buFont typeface="Wingdings" pitchFamily="2" charset="2"/>
              <a:buNone/>
              <a:defRPr/>
            </a:pPr>
            <a:endParaRPr lang="en-US" sz="2400" dirty="0" smtClean="0"/>
          </a:p>
          <a:p>
            <a:pPr marL="0" indent="0" eaLnBrk="1" fontAlgn="auto" hangingPunct="1">
              <a:spcAft>
                <a:spcPts val="0"/>
              </a:spcAft>
              <a:buFont typeface="Wingdings" pitchFamily="2" charset="2"/>
              <a:buNone/>
              <a:defRPr/>
            </a:pPr>
            <a:r>
              <a:rPr lang="en-US" sz="2400" dirty="0" smtClean="0"/>
              <a:t> </a:t>
            </a:r>
          </a:p>
          <a:p>
            <a:pPr eaLnBrk="1" fontAlgn="auto" hangingPunct="1">
              <a:spcAft>
                <a:spcPts val="0"/>
              </a:spcAft>
              <a:buFont typeface="Wingdings" pitchFamily="2" charset="2"/>
              <a:buNone/>
              <a:defRPr/>
            </a:pPr>
            <a:endParaRPr lang="en-US" sz="1600" dirty="0"/>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457200" y="384175"/>
            <a:ext cx="8229600" cy="1139825"/>
          </a:xfrm>
        </p:spPr>
        <p:txBody>
          <a:bodyPr rtlCol="0">
            <a:normAutofit fontScale="90000"/>
          </a:bodyPr>
          <a:lstStyle/>
          <a:p>
            <a:pPr eaLnBrk="1" fontAlgn="auto" hangingPunct="1">
              <a:spcAft>
                <a:spcPts val="0"/>
              </a:spcAft>
              <a:defRPr/>
            </a:pPr>
            <a:r>
              <a:rPr lang="en-US" altLang="en-US" sz="3600" b="1" dirty="0" smtClean="0">
                <a:solidFill>
                  <a:srgbClr val="A50021"/>
                </a:solidFill>
              </a:rPr>
              <a:t>Effects of Positioning on Pressure</a:t>
            </a:r>
            <a:br>
              <a:rPr lang="en-US" altLang="en-US" sz="3600" b="1" dirty="0" smtClean="0">
                <a:solidFill>
                  <a:srgbClr val="A50021"/>
                </a:solidFill>
              </a:rPr>
            </a:br>
            <a:endParaRPr lang="en-US" altLang="en-US" sz="3600" b="1" dirty="0" smtClean="0">
              <a:solidFill>
                <a:srgbClr val="A50021"/>
              </a:solidFill>
            </a:endParaRPr>
          </a:p>
        </p:txBody>
      </p:sp>
      <p:pic>
        <p:nvPicPr>
          <p:cNvPr id="87043" name="Picture 7" descr="posture"/>
          <p:cNvPicPr>
            <a:picLocks noChangeAspect="1" noChangeArrowheads="1"/>
          </p:cNvPicPr>
          <p:nvPr/>
        </p:nvPicPr>
        <p:blipFill>
          <a:blip r:embed="rId2">
            <a:extLst>
              <a:ext uri="{28A0092B-C50C-407E-A947-70E740481C1C}">
                <a14:useLocalDpi xmlns:a14="http://schemas.microsoft.com/office/drawing/2010/main" val="0"/>
              </a:ext>
            </a:extLst>
          </a:blip>
          <a:srcRect l="38477" t="7231" r="47289" b="59485"/>
          <a:stretch>
            <a:fillRect/>
          </a:stretch>
        </p:blipFill>
        <p:spPr bwMode="auto">
          <a:xfrm>
            <a:off x="4648200" y="2362200"/>
            <a:ext cx="29575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8" descr="posture"/>
          <p:cNvPicPr>
            <a:picLocks noChangeAspect="1" noChangeArrowheads="1"/>
          </p:cNvPicPr>
          <p:nvPr/>
        </p:nvPicPr>
        <p:blipFill>
          <a:blip r:embed="rId2">
            <a:extLst>
              <a:ext uri="{28A0092B-C50C-407E-A947-70E740481C1C}">
                <a14:useLocalDpi xmlns:a14="http://schemas.microsoft.com/office/drawing/2010/main" val="0"/>
              </a:ext>
            </a:extLst>
          </a:blip>
          <a:srcRect l="21046" t="6020" r="64665" b="59584"/>
          <a:stretch>
            <a:fillRect/>
          </a:stretch>
        </p:blipFill>
        <p:spPr bwMode="auto">
          <a:xfrm>
            <a:off x="1546225" y="2362200"/>
            <a:ext cx="28733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7" descr="arrow_stretch_right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263481" y="3642519"/>
            <a:ext cx="3455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17" descr="arrow_stretch_right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2925" y="3438525"/>
            <a:ext cx="3352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304800" y="1447800"/>
            <a:ext cx="1676400"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t>Pressure</a:t>
            </a:r>
          </a:p>
        </p:txBody>
      </p:sp>
      <p:sp>
        <p:nvSpPr>
          <p:cNvPr id="14" name="Oval 13"/>
          <p:cNvSpPr/>
          <p:nvPr/>
        </p:nvSpPr>
        <p:spPr>
          <a:xfrm>
            <a:off x="7162800" y="5486400"/>
            <a:ext cx="1676400"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t>Pressure</a:t>
            </a:r>
          </a:p>
        </p:txBody>
      </p:sp>
      <p:sp>
        <p:nvSpPr>
          <p:cNvPr id="15" name="Oval 14"/>
          <p:cNvSpPr/>
          <p:nvPr/>
        </p:nvSpPr>
        <p:spPr>
          <a:xfrm>
            <a:off x="1524000" y="2362200"/>
            <a:ext cx="685800" cy="609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Oval 15"/>
          <p:cNvSpPr/>
          <p:nvPr/>
        </p:nvSpPr>
        <p:spPr>
          <a:xfrm>
            <a:off x="6553200" y="2362200"/>
            <a:ext cx="685800" cy="685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Oval 16"/>
          <p:cNvSpPr/>
          <p:nvPr/>
        </p:nvSpPr>
        <p:spPr>
          <a:xfrm>
            <a:off x="3276600" y="3276600"/>
            <a:ext cx="685800" cy="609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9" name="Straight Connector 18"/>
          <p:cNvCxnSpPr/>
          <p:nvPr/>
        </p:nvCxnSpPr>
        <p:spPr>
          <a:xfrm rot="16200000" flipH="1">
            <a:off x="0" y="3886200"/>
            <a:ext cx="3048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76200" y="3886200"/>
            <a:ext cx="3048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8" name="Rectangle 2"/>
          <p:cNvSpPr>
            <a:spLocks noGrp="1" noRot="1" noChangeArrowheads="1"/>
          </p:cNvSpPr>
          <p:nvPr>
            <p:ph type="title"/>
          </p:nvPr>
        </p:nvSpPr>
        <p:spPr>
          <a:xfrm>
            <a:off x="457200" y="460375"/>
            <a:ext cx="8229600" cy="1139825"/>
          </a:xfrm>
        </p:spPr>
        <p:txBody>
          <a:bodyPr rtlCol="0">
            <a:normAutofit fontScale="90000"/>
          </a:bodyPr>
          <a:lstStyle/>
          <a:p>
            <a:pPr eaLnBrk="1" fontAlgn="auto" hangingPunct="1">
              <a:spcAft>
                <a:spcPts val="0"/>
              </a:spcAft>
              <a:defRPr/>
            </a:pPr>
            <a:r>
              <a:rPr lang="en-US" altLang="en-US" sz="3600" b="1" dirty="0" smtClean="0">
                <a:solidFill>
                  <a:srgbClr val="A50021"/>
                </a:solidFill>
              </a:rPr>
              <a:t>Effects of Positioning on Pressure</a:t>
            </a:r>
            <a:br>
              <a:rPr lang="en-US" altLang="en-US" sz="3600" b="1" dirty="0" smtClean="0">
                <a:solidFill>
                  <a:srgbClr val="A50021"/>
                </a:solidFill>
              </a:rPr>
            </a:br>
            <a:endParaRPr lang="en-US" altLang="en-US" sz="3600" b="1" dirty="0" smtClean="0">
              <a:solidFill>
                <a:srgbClr val="A50021"/>
              </a:solidFill>
            </a:endParaRPr>
          </a:p>
        </p:txBody>
      </p:sp>
      <p:pic>
        <p:nvPicPr>
          <p:cNvPr id="880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796" t="14130" r="3394" b="13519"/>
          <a:stretch>
            <a:fillRect/>
          </a:stretch>
        </p:blipFill>
        <p:spPr>
          <a:xfrm>
            <a:off x="544513" y="2286000"/>
            <a:ext cx="3722687" cy="3462338"/>
          </a:xfrm>
        </p:spPr>
      </p:pic>
      <p:pic>
        <p:nvPicPr>
          <p:cNvPr id="88068" name="Picture 7" descr="sacra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0"/>
            <a:ext cx="36703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rot="16200000" flipH="1">
            <a:off x="5334000" y="3276600"/>
            <a:ext cx="2743200" cy="16764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943600" y="2819400"/>
            <a:ext cx="1611313" cy="2611438"/>
          </a:xfrm>
          <a:prstGeom prst="line">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pic>
        <p:nvPicPr>
          <p:cNvPr id="88071" name="Picture 17" descr="arrow_stretch_right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834481" y="3642519"/>
            <a:ext cx="3455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3733800" y="5486400"/>
            <a:ext cx="1676400"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t>Pressure</a:t>
            </a: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28600"/>
            <a:ext cx="7772400" cy="1143000"/>
          </a:xfrm>
        </p:spPr>
        <p:txBody>
          <a:bodyPr rtlCol="0">
            <a:normAutofit fontScale="90000"/>
          </a:bodyPr>
          <a:lstStyle/>
          <a:p>
            <a:pPr eaLnBrk="1" fontAlgn="auto" hangingPunct="1">
              <a:spcAft>
                <a:spcPts val="0"/>
              </a:spcAft>
              <a:defRPr/>
            </a:pPr>
            <a:r>
              <a:rPr lang="en-US" sz="3600" dirty="0" smtClean="0">
                <a:solidFill>
                  <a:srgbClr val="A50021"/>
                </a:solidFill>
              </a:rPr>
              <a:t>Minimize pressure </a:t>
            </a:r>
            <a:br>
              <a:rPr lang="en-US" sz="3600" dirty="0" smtClean="0">
                <a:solidFill>
                  <a:srgbClr val="A50021"/>
                </a:solidFill>
              </a:rPr>
            </a:br>
            <a:r>
              <a:rPr lang="en-US" sz="3600" dirty="0" smtClean="0">
                <a:solidFill>
                  <a:srgbClr val="A50021"/>
                </a:solidFill>
              </a:rPr>
              <a:t>Minimize friction and shear</a:t>
            </a:r>
            <a:endParaRPr lang="en-US" sz="3600" dirty="0">
              <a:solidFill>
                <a:srgbClr val="A50021"/>
              </a:solidFill>
            </a:endParaRPr>
          </a:p>
        </p:txBody>
      </p:sp>
      <p:sp>
        <p:nvSpPr>
          <p:cNvPr id="45059" name="Rectangle 3"/>
          <p:cNvSpPr>
            <a:spLocks noGrp="1" noChangeArrowheads="1"/>
          </p:cNvSpPr>
          <p:nvPr>
            <p:ph type="body" sz="half" idx="1"/>
          </p:nvPr>
        </p:nvSpPr>
        <p:spPr>
          <a:xfrm>
            <a:off x="457200" y="1981200"/>
            <a:ext cx="8458200" cy="4114800"/>
          </a:xfrm>
        </p:spPr>
        <p:txBody>
          <a:bodyPr rtlCol="0">
            <a:normAutofit fontScale="92500" lnSpcReduction="10000"/>
          </a:bodyPr>
          <a:lstStyle/>
          <a:p>
            <a:pPr eaLnBrk="1" fontAlgn="auto" hangingPunct="1">
              <a:spcAft>
                <a:spcPts val="0"/>
              </a:spcAft>
              <a:defRPr/>
            </a:pPr>
            <a:r>
              <a:rPr lang="en-US" sz="2400" dirty="0" smtClean="0"/>
              <a:t>Use </a:t>
            </a:r>
            <a:r>
              <a:rPr lang="en-US" sz="2400" dirty="0"/>
              <a:t>pillows or foam wedges to keep bony prominences,</a:t>
            </a:r>
          </a:p>
          <a:p>
            <a:pPr marL="0" indent="0" eaLnBrk="1" fontAlgn="auto" hangingPunct="1">
              <a:spcAft>
                <a:spcPts val="0"/>
              </a:spcAft>
              <a:buFont typeface="Wingdings" pitchFamily="2" charset="2"/>
              <a:buNone/>
              <a:defRPr/>
            </a:pPr>
            <a:r>
              <a:rPr lang="en-US" sz="2400" dirty="0" smtClean="0"/>
              <a:t>    such </a:t>
            </a:r>
            <a:r>
              <a:rPr lang="en-US" sz="2400" dirty="0"/>
              <a:t>as knees and ankles, from direct </a:t>
            </a:r>
            <a:r>
              <a:rPr lang="en-US" sz="2400" dirty="0" smtClean="0"/>
              <a:t>contact with each</a:t>
            </a:r>
          </a:p>
          <a:p>
            <a:pPr marL="0" indent="0" eaLnBrk="1" fontAlgn="auto" hangingPunct="1">
              <a:spcAft>
                <a:spcPts val="0"/>
              </a:spcAft>
              <a:buFont typeface="Wingdings" pitchFamily="2" charset="2"/>
              <a:buNone/>
              <a:defRPr/>
            </a:pPr>
            <a:r>
              <a:rPr lang="en-US" sz="2400" dirty="0"/>
              <a:t> </a:t>
            </a:r>
            <a:r>
              <a:rPr lang="en-US" sz="2400" dirty="0" smtClean="0"/>
              <a:t>   other</a:t>
            </a:r>
            <a:r>
              <a:rPr lang="en-US" sz="2400" dirty="0"/>
              <a:t>. </a:t>
            </a:r>
            <a:endParaRPr lang="en-US" sz="2400" dirty="0" smtClean="0"/>
          </a:p>
          <a:p>
            <a:pPr marL="0" indent="0" eaLnBrk="1" fontAlgn="auto" hangingPunct="1">
              <a:spcAft>
                <a:spcPts val="0"/>
              </a:spcAft>
              <a:buFont typeface="Wingdings" pitchFamily="2" charset="2"/>
              <a:buNone/>
              <a:defRPr/>
            </a:pPr>
            <a:endParaRPr lang="en-US" sz="800" dirty="0"/>
          </a:p>
          <a:p>
            <a:pPr eaLnBrk="1" fontAlgn="auto" hangingPunct="1">
              <a:spcAft>
                <a:spcPts val="0"/>
              </a:spcAft>
              <a:defRPr/>
            </a:pPr>
            <a:r>
              <a:rPr lang="en-US" sz="2400" dirty="0" smtClean="0"/>
              <a:t>Use devices that eliminate pressure on the heels. </a:t>
            </a:r>
          </a:p>
          <a:p>
            <a:pPr eaLnBrk="1" fontAlgn="auto" hangingPunct="1">
              <a:spcAft>
                <a:spcPts val="0"/>
              </a:spcAft>
              <a:defRPr/>
            </a:pPr>
            <a:endParaRPr lang="en-US" sz="1200" dirty="0" smtClean="0"/>
          </a:p>
          <a:p>
            <a:pPr eaLnBrk="1" fontAlgn="auto" hangingPunct="1">
              <a:spcAft>
                <a:spcPts val="0"/>
              </a:spcAft>
              <a:defRPr/>
            </a:pPr>
            <a:r>
              <a:rPr lang="en-US" sz="2400" dirty="0" smtClean="0"/>
              <a:t>For short-term </a:t>
            </a:r>
            <a:r>
              <a:rPr lang="en-US" sz="2400" dirty="0"/>
              <a:t>use with cooperative patients, place pillows</a:t>
            </a:r>
          </a:p>
          <a:p>
            <a:pPr marL="0" indent="0" eaLnBrk="1" fontAlgn="auto" hangingPunct="1">
              <a:spcAft>
                <a:spcPts val="0"/>
              </a:spcAft>
              <a:buFont typeface="Wingdings" pitchFamily="2" charset="2"/>
              <a:buNone/>
              <a:defRPr/>
            </a:pPr>
            <a:r>
              <a:rPr lang="en-US" sz="2400" dirty="0" smtClean="0"/>
              <a:t>    under </a:t>
            </a:r>
            <a:r>
              <a:rPr lang="en-US" sz="2400" dirty="0"/>
              <a:t>the calf to raise the heels off the bed</a:t>
            </a:r>
            <a:r>
              <a:rPr lang="en-US" sz="2400" dirty="0" smtClean="0"/>
              <a:t>.</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2400" dirty="0" smtClean="0"/>
              <a:t>Maintain </a:t>
            </a:r>
            <a:r>
              <a:rPr lang="en-US" sz="2400" dirty="0"/>
              <a:t>the head of the bed </a:t>
            </a:r>
            <a:r>
              <a:rPr lang="en-US" sz="2400" u="sng" dirty="0">
                <a:solidFill>
                  <a:srgbClr val="FFC000"/>
                </a:solidFill>
              </a:rPr>
              <a:t>at or below 30° </a:t>
            </a:r>
            <a:r>
              <a:rPr lang="en-US" sz="2400" dirty="0"/>
              <a:t>or at the</a:t>
            </a:r>
          </a:p>
          <a:p>
            <a:pPr marL="0" indent="0" eaLnBrk="1" fontAlgn="auto" hangingPunct="1">
              <a:spcAft>
                <a:spcPts val="0"/>
              </a:spcAft>
              <a:buFont typeface="Wingdings" pitchFamily="2" charset="2"/>
              <a:buNone/>
              <a:defRPr/>
            </a:pPr>
            <a:r>
              <a:rPr lang="en-US" sz="2400" dirty="0" smtClean="0"/>
              <a:t>    lowest </a:t>
            </a:r>
            <a:r>
              <a:rPr lang="en-US" sz="2400" dirty="0"/>
              <a:t>degree of elevation consistent with </a:t>
            </a:r>
            <a:r>
              <a:rPr lang="en-US" sz="2400" dirty="0" smtClean="0"/>
              <a:t>the patient’</a:t>
            </a:r>
          </a:p>
          <a:p>
            <a:pPr marL="0" indent="0" eaLnBrk="1" fontAlgn="auto" hangingPunct="1">
              <a:spcAft>
                <a:spcPts val="0"/>
              </a:spcAft>
              <a:buFont typeface="Wingdings" pitchFamily="2" charset="2"/>
              <a:buNone/>
              <a:defRPr/>
            </a:pPr>
            <a:r>
              <a:rPr lang="en-US" sz="2400" dirty="0"/>
              <a:t> </a:t>
            </a:r>
            <a:r>
              <a:rPr lang="en-US" sz="2400" dirty="0" smtClean="0"/>
              <a:t>   medical </a:t>
            </a:r>
            <a:r>
              <a:rPr lang="en-US" sz="2400" dirty="0"/>
              <a:t>condition</a:t>
            </a:r>
            <a:r>
              <a:rPr lang="en-US" sz="2400" dirty="0" smtClean="0"/>
              <a:t>.</a:t>
            </a:r>
            <a:endParaRPr lang="en-US" sz="2400" dirty="0"/>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heelzup.com/wp-content/uploads/2011/09/Cloud_Profile-1-no_arrow-PRI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3581400"/>
            <a:ext cx="4095750" cy="28194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0115" name="Picture 4" descr="http://heelzup.com/wp-content/uploads/2013/06/Dudonis-8-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81400"/>
            <a:ext cx="4114800" cy="28194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0116" name="Picture 6" descr="http://res.cloudinary.com/hrscywv4p/image/upload/c_limit,h_540,w_720/cr4pn3syprxln1rjcin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1000"/>
            <a:ext cx="4114800" cy="28194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011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
            <a:ext cx="4114800" cy="28194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152400"/>
            <a:ext cx="7772400" cy="1143000"/>
          </a:xfrm>
        </p:spPr>
        <p:txBody>
          <a:bodyPr/>
          <a:lstStyle/>
          <a:p>
            <a:pPr eaLnBrk="1" hangingPunct="1"/>
            <a:r>
              <a:rPr lang="en-US" altLang="en-US" sz="3600" smtClean="0">
                <a:solidFill>
                  <a:srgbClr val="A50021"/>
                </a:solidFill>
              </a:rPr>
              <a:t>Manage incontinence/moisture</a:t>
            </a:r>
          </a:p>
        </p:txBody>
      </p:sp>
      <p:sp>
        <p:nvSpPr>
          <p:cNvPr id="18" name="Rectangle 15"/>
          <p:cNvSpPr>
            <a:spLocks noChangeArrowheads="1"/>
          </p:cNvSpPr>
          <p:nvPr/>
        </p:nvSpPr>
        <p:spPr bwMode="auto">
          <a:xfrm>
            <a:off x="228600" y="1498600"/>
            <a:ext cx="8686800" cy="4464050"/>
          </a:xfrm>
          <a:prstGeom prst="rect">
            <a:avLst/>
          </a:prstGeom>
          <a:noFill/>
          <a:ln>
            <a:noFill/>
          </a:ln>
          <a:effectLst/>
          <a:extLst/>
        </p:spPr>
        <p:txBody>
          <a:bodyPr anchor="ctr">
            <a:spAutoFit/>
          </a:bodyPr>
          <a:lstStyle/>
          <a:p>
            <a:pPr marL="342900" indent="-342900" eaLnBrk="1" hangingPunct="1">
              <a:buFont typeface="Wingdings" pitchFamily="2" charset="2"/>
              <a:buChar char="§"/>
              <a:defRPr/>
            </a:pPr>
            <a:r>
              <a:rPr lang="en-US" sz="2400" dirty="0"/>
              <a:t>Individualize bathing frequency. </a:t>
            </a:r>
          </a:p>
          <a:p>
            <a:pPr marL="342900" indent="-342900" eaLnBrk="1" hangingPunct="1">
              <a:buFont typeface="Wingdings" pitchFamily="2" charset="2"/>
              <a:buChar char="§"/>
              <a:defRPr/>
            </a:pPr>
            <a:endParaRPr lang="en-US" dirty="0"/>
          </a:p>
          <a:p>
            <a:pPr marL="342900" indent="-342900" eaLnBrk="1" hangingPunct="1">
              <a:buFont typeface="Wingdings" pitchFamily="2" charset="2"/>
              <a:buChar char="§"/>
              <a:defRPr/>
            </a:pPr>
            <a:r>
              <a:rPr lang="en-US" sz="2400" dirty="0"/>
              <a:t>Use a mild cleansing agent.</a:t>
            </a:r>
          </a:p>
          <a:p>
            <a:pPr marL="342900" indent="-342900" eaLnBrk="1" hangingPunct="1">
              <a:buFont typeface="Wingdings" pitchFamily="2" charset="2"/>
              <a:buChar char="§"/>
              <a:defRPr/>
            </a:pPr>
            <a:endParaRPr lang="en-US" dirty="0"/>
          </a:p>
          <a:p>
            <a:pPr marL="342900" indent="-342900" eaLnBrk="1" hangingPunct="1">
              <a:buFont typeface="Wingdings" pitchFamily="2" charset="2"/>
              <a:buChar char="§"/>
              <a:defRPr/>
            </a:pPr>
            <a:r>
              <a:rPr lang="en-US" sz="2400" dirty="0"/>
              <a:t>Avoid hot water and excessive rubbing. </a:t>
            </a:r>
          </a:p>
          <a:p>
            <a:pPr marL="342900" indent="-342900" eaLnBrk="1" hangingPunct="1">
              <a:buFont typeface="Wingdings" pitchFamily="2" charset="2"/>
              <a:buChar char="§"/>
              <a:defRPr/>
            </a:pPr>
            <a:endParaRPr lang="en-US" dirty="0"/>
          </a:p>
          <a:p>
            <a:pPr marL="342900" indent="-342900" eaLnBrk="1" hangingPunct="1">
              <a:buFont typeface="Wingdings" pitchFamily="2" charset="2"/>
              <a:buChar char="§"/>
              <a:defRPr/>
            </a:pPr>
            <a:r>
              <a:rPr lang="en-US" sz="2400" dirty="0"/>
              <a:t>Use lotion after bathing. </a:t>
            </a:r>
          </a:p>
          <a:p>
            <a:pPr marL="342900" indent="-342900" eaLnBrk="1" hangingPunct="1">
              <a:buFont typeface="Wingdings" pitchFamily="2" charset="2"/>
              <a:buChar char="§"/>
              <a:defRPr/>
            </a:pPr>
            <a:endParaRPr lang="en-US" dirty="0"/>
          </a:p>
          <a:p>
            <a:pPr marL="342900" indent="-342900" eaLnBrk="1" hangingPunct="1">
              <a:buFont typeface="Wingdings" pitchFamily="2" charset="2"/>
              <a:buChar char="§"/>
              <a:defRPr/>
            </a:pPr>
            <a:r>
              <a:rPr lang="en-US" sz="2400" dirty="0"/>
              <a:t>Establish a bowel and bladder program for patients</a:t>
            </a:r>
          </a:p>
          <a:p>
            <a:pPr eaLnBrk="1" hangingPunct="1">
              <a:defRPr/>
            </a:pPr>
            <a:r>
              <a:rPr lang="en-US" sz="2400" dirty="0"/>
              <a:t>    with incontinence. </a:t>
            </a:r>
          </a:p>
          <a:p>
            <a:pPr eaLnBrk="1" hangingPunct="1">
              <a:defRPr/>
            </a:pPr>
            <a:endParaRPr lang="en-US" dirty="0"/>
          </a:p>
          <a:p>
            <a:pPr marL="342900" indent="-342900" eaLnBrk="1" hangingPunct="1">
              <a:buFont typeface="Wingdings" pitchFamily="2" charset="2"/>
              <a:buChar char="§"/>
              <a:defRPr/>
            </a:pPr>
            <a:r>
              <a:rPr lang="en-US" sz="2400" dirty="0"/>
              <a:t>When incontinence cannot be controlled, cleanse skin at time of soiling, and use a topical barrier to protect the skin. </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r" rtl="1" eaLnBrk="1" hangingPunct="1"/>
            <a:r>
              <a:rPr lang="fa-IR" altLang="en-US" smtClean="0">
                <a:cs typeface="B Nazanin" pitchFamily="2" charset="-78"/>
              </a:rPr>
              <a:t>التیام زخم</a:t>
            </a:r>
          </a:p>
        </p:txBody>
      </p:sp>
      <p:sp>
        <p:nvSpPr>
          <p:cNvPr id="3" name="Slide Number Placeholder 2"/>
          <p:cNvSpPr>
            <a:spLocks noGrp="1"/>
          </p:cNvSpPr>
          <p:nvPr>
            <p:ph type="sldNum" sz="quarter" idx="12"/>
          </p:nvPr>
        </p:nvSpPr>
        <p:spPr>
          <a:xfrm>
            <a:off x="7229475" y="6597650"/>
            <a:ext cx="1905000" cy="457200"/>
          </a:xfrm>
        </p:spPr>
        <p:txBody>
          <a:bodyPr/>
          <a:lstStyle/>
          <a:p>
            <a:pPr>
              <a:defRPr/>
            </a:pPr>
            <a:fld id="{1E9FCE58-29F8-4CD0-B7B8-7F39416512BF}" type="slidenum">
              <a:rPr lang="ar-SA"/>
              <a:pPr>
                <a:defRPr/>
              </a:pPr>
              <a:t>8</a:t>
            </a:fld>
            <a:endParaRPr lang="en-US">
              <a:cs typeface="Times New Roman" pitchFamily="18" charset="0"/>
            </a:endParaRPr>
          </a:p>
        </p:txBody>
      </p:sp>
      <p:graphicFrame>
        <p:nvGraphicFramePr>
          <p:cNvPr id="11268" name="Object 4"/>
          <p:cNvGraphicFramePr>
            <a:graphicFrameLocks noChangeAspect="1"/>
          </p:cNvGraphicFramePr>
          <p:nvPr/>
        </p:nvGraphicFramePr>
        <p:xfrm>
          <a:off x="296863" y="1365250"/>
          <a:ext cx="8372475" cy="4132263"/>
        </p:xfrm>
        <a:graphic>
          <a:graphicData uri="http://schemas.openxmlformats.org/presentationml/2006/ole">
            <mc:AlternateContent xmlns:mc="http://schemas.openxmlformats.org/markup-compatibility/2006">
              <mc:Choice xmlns:v="urn:schemas-microsoft-com:vml" Requires="v">
                <p:oleObj spid="_x0000_s11285" name="Image" r:id="rId3" imgW="5333333" imgH="3136508" progId="">
                  <p:embed/>
                </p:oleObj>
              </mc:Choice>
              <mc:Fallback>
                <p:oleObj name="Image" r:id="rId3" imgW="5333333" imgH="313650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365250"/>
                        <a:ext cx="8372475" cy="41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a:spLocks noChangeArrowheads="1"/>
          </p:cNvSpPr>
          <p:nvPr/>
        </p:nvSpPr>
        <p:spPr bwMode="auto">
          <a:xfrm>
            <a:off x="628650" y="1508125"/>
            <a:ext cx="1008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FF0000"/>
                </a:solidFill>
              </a:rPr>
              <a:t>platelets</a:t>
            </a:r>
            <a:endParaRPr lang="fa-IR" altLang="en-US" sz="1600">
              <a:solidFill>
                <a:srgbClr val="FF0000"/>
              </a:solidFill>
            </a:endParaRPr>
          </a:p>
        </p:txBody>
      </p:sp>
      <p:sp>
        <p:nvSpPr>
          <p:cNvPr id="10" name="TextBox 9"/>
          <p:cNvSpPr txBox="1"/>
          <p:nvPr/>
        </p:nvSpPr>
        <p:spPr>
          <a:xfrm>
            <a:off x="842963" y="1709738"/>
            <a:ext cx="1662112" cy="338137"/>
          </a:xfrm>
          <a:prstGeom prst="rect">
            <a:avLst/>
          </a:prstGeom>
          <a:noFill/>
        </p:spPr>
        <p:txBody>
          <a:bodyPr rtlCol="1">
            <a:spAutoFit/>
          </a:bodyPr>
          <a:lstStyle/>
          <a:p>
            <a:pPr>
              <a:defRPr/>
            </a:pPr>
            <a:r>
              <a:rPr lang="en-US" sz="1600" dirty="0" err="1">
                <a:solidFill>
                  <a:schemeClr val="tx1">
                    <a:lumMod val="75000"/>
                    <a:lumOff val="25000"/>
                  </a:schemeClr>
                </a:solidFill>
              </a:rPr>
              <a:t>polynuclear</a:t>
            </a:r>
            <a:r>
              <a:rPr lang="en-US" sz="1600" dirty="0">
                <a:solidFill>
                  <a:schemeClr val="tx1">
                    <a:lumMod val="75000"/>
                    <a:lumOff val="25000"/>
                  </a:schemeClr>
                </a:solidFill>
              </a:rPr>
              <a:t> cells</a:t>
            </a:r>
            <a:endParaRPr lang="fa-IR" sz="1600" dirty="0">
              <a:solidFill>
                <a:schemeClr val="tx1">
                  <a:lumMod val="75000"/>
                  <a:lumOff val="25000"/>
                </a:schemeClr>
              </a:solidFill>
            </a:endParaRPr>
          </a:p>
        </p:txBody>
      </p:sp>
      <p:sp>
        <p:nvSpPr>
          <p:cNvPr id="12" name="TextBox 11"/>
          <p:cNvSpPr txBox="1"/>
          <p:nvPr/>
        </p:nvSpPr>
        <p:spPr>
          <a:xfrm>
            <a:off x="1685925" y="1401763"/>
            <a:ext cx="1508125" cy="338137"/>
          </a:xfrm>
          <a:prstGeom prst="rect">
            <a:avLst/>
          </a:prstGeom>
          <a:noFill/>
        </p:spPr>
        <p:txBody>
          <a:bodyPr rtlCol="1">
            <a:spAutoFit/>
          </a:bodyPr>
          <a:lstStyle/>
          <a:p>
            <a:pPr>
              <a:defRPr/>
            </a:pPr>
            <a:r>
              <a:rPr lang="en-US" sz="1600" dirty="0">
                <a:solidFill>
                  <a:schemeClr val="tx1">
                    <a:lumMod val="75000"/>
                    <a:lumOff val="25000"/>
                  </a:schemeClr>
                </a:solidFill>
              </a:rPr>
              <a:t>macrophages</a:t>
            </a:r>
            <a:endParaRPr lang="fa-IR" sz="1600" dirty="0">
              <a:solidFill>
                <a:schemeClr val="tx1">
                  <a:lumMod val="75000"/>
                  <a:lumOff val="25000"/>
                </a:schemeClr>
              </a:solidFill>
            </a:endParaRPr>
          </a:p>
        </p:txBody>
      </p:sp>
      <p:sp>
        <p:nvSpPr>
          <p:cNvPr id="15" name="TextBox 14"/>
          <p:cNvSpPr txBox="1"/>
          <p:nvPr/>
        </p:nvSpPr>
        <p:spPr>
          <a:xfrm>
            <a:off x="2470150" y="1685925"/>
            <a:ext cx="1293813" cy="338138"/>
          </a:xfrm>
          <a:prstGeom prst="rect">
            <a:avLst/>
          </a:prstGeom>
          <a:noFill/>
        </p:spPr>
        <p:txBody>
          <a:bodyPr rtlCol="1">
            <a:spAutoFit/>
          </a:bodyPr>
          <a:lstStyle/>
          <a:p>
            <a:pPr>
              <a:defRPr/>
            </a:pPr>
            <a:r>
              <a:rPr lang="en-US" sz="1600" dirty="0">
                <a:solidFill>
                  <a:schemeClr val="tx1">
                    <a:lumMod val="75000"/>
                    <a:lumOff val="25000"/>
                  </a:schemeClr>
                </a:solidFill>
              </a:rPr>
              <a:t>lymphocytes</a:t>
            </a:r>
            <a:endParaRPr lang="fa-IR" sz="1600" dirty="0">
              <a:solidFill>
                <a:schemeClr val="tx1">
                  <a:lumMod val="75000"/>
                  <a:lumOff val="25000"/>
                </a:schemeClr>
              </a:solidFill>
            </a:endParaRPr>
          </a:p>
        </p:txBody>
      </p:sp>
      <p:sp>
        <p:nvSpPr>
          <p:cNvPr id="16" name="TextBox 15"/>
          <p:cNvSpPr txBox="1">
            <a:spLocks noChangeArrowheads="1"/>
          </p:cNvSpPr>
          <p:nvPr/>
        </p:nvSpPr>
        <p:spPr bwMode="auto">
          <a:xfrm>
            <a:off x="5759450" y="1566863"/>
            <a:ext cx="20732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0066FF"/>
                </a:solidFill>
              </a:rPr>
              <a:t>collagen</a:t>
            </a:r>
            <a:endParaRPr lang="fa-IR" altLang="en-US" sz="1600">
              <a:solidFill>
                <a:srgbClr val="0066FF"/>
              </a:solidFill>
            </a:endParaRPr>
          </a:p>
        </p:txBody>
      </p:sp>
      <p:sp>
        <p:nvSpPr>
          <p:cNvPr id="17" name="TextBox 16"/>
          <p:cNvSpPr txBox="1">
            <a:spLocks noChangeArrowheads="1"/>
          </p:cNvSpPr>
          <p:nvPr/>
        </p:nvSpPr>
        <p:spPr bwMode="auto">
          <a:xfrm>
            <a:off x="3575050" y="1733550"/>
            <a:ext cx="1174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00FF00"/>
                </a:solidFill>
              </a:rPr>
              <a:t>fibroblasts</a:t>
            </a:r>
            <a:endParaRPr lang="fa-IR" altLang="en-US" sz="1600">
              <a:solidFill>
                <a:srgbClr val="00FF00"/>
              </a:solidFill>
            </a:endParaRPr>
          </a:p>
        </p:txBody>
      </p:sp>
      <p:sp>
        <p:nvSpPr>
          <p:cNvPr id="18" name="TextBox 17"/>
          <p:cNvSpPr txBox="1">
            <a:spLocks noChangeArrowheads="1"/>
          </p:cNvSpPr>
          <p:nvPr/>
        </p:nvSpPr>
        <p:spPr bwMode="auto">
          <a:xfrm>
            <a:off x="6877050" y="2071688"/>
            <a:ext cx="14017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FF9900"/>
                </a:solidFill>
              </a:rPr>
              <a:t>Endothelium</a:t>
            </a:r>
          </a:p>
          <a:p>
            <a:endParaRPr lang="en-US" altLang="en-US" sz="1600">
              <a:solidFill>
                <a:srgbClr val="FF9900"/>
              </a:solidFill>
            </a:endParaRPr>
          </a:p>
          <a:p>
            <a:r>
              <a:rPr lang="en-US" altLang="en-US" sz="1600">
                <a:solidFill>
                  <a:srgbClr val="FF9900"/>
                </a:solidFill>
              </a:rPr>
              <a:t>epithelium</a:t>
            </a:r>
            <a:endParaRPr lang="fa-IR" altLang="en-US" sz="1600">
              <a:solidFill>
                <a:srgbClr val="FF9900"/>
              </a:solidFill>
            </a:endParaRPr>
          </a:p>
        </p:txBody>
      </p:sp>
      <p:sp>
        <p:nvSpPr>
          <p:cNvPr id="11276" name="TextBox 18"/>
          <p:cNvSpPr txBox="1">
            <a:spLocks noChangeArrowheads="1"/>
          </p:cNvSpPr>
          <p:nvPr/>
        </p:nvSpPr>
        <p:spPr bwMode="auto">
          <a:xfrm>
            <a:off x="7124700" y="4857750"/>
            <a:ext cx="819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600"/>
              <a:t>21 days</a:t>
            </a:r>
            <a:endParaRPr lang="fa-IR" altLang="en-US" sz="1600"/>
          </a:p>
        </p:txBody>
      </p:sp>
      <p:sp>
        <p:nvSpPr>
          <p:cNvPr id="20" name="TextBox 19"/>
          <p:cNvSpPr txBox="1">
            <a:spLocks noChangeArrowheads="1"/>
          </p:cNvSpPr>
          <p:nvPr/>
        </p:nvSpPr>
        <p:spPr bwMode="auto">
          <a:xfrm>
            <a:off x="4394200" y="2767013"/>
            <a:ext cx="220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sz="1600">
                <a:solidFill>
                  <a:srgbClr val="0066FF"/>
                </a:solidFill>
              </a:rPr>
              <a:t>remodellig</a:t>
            </a:r>
            <a:endParaRPr lang="fa-IR" altLang="en-US" sz="1600">
              <a:solidFill>
                <a:srgbClr val="0066FF"/>
              </a:solidFill>
            </a:endParaRPr>
          </a:p>
        </p:txBody>
      </p:sp>
      <p:sp>
        <p:nvSpPr>
          <p:cNvPr id="21" name="TextBox 20"/>
          <p:cNvSpPr txBox="1">
            <a:spLocks noChangeArrowheads="1"/>
          </p:cNvSpPr>
          <p:nvPr/>
        </p:nvSpPr>
        <p:spPr bwMode="auto">
          <a:xfrm>
            <a:off x="3111500" y="3514725"/>
            <a:ext cx="175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00FF00"/>
                </a:solidFill>
              </a:rPr>
              <a:t>proliferation</a:t>
            </a:r>
            <a:endParaRPr lang="fa-IR" altLang="en-US">
              <a:solidFill>
                <a:srgbClr val="00FF00"/>
              </a:solidFill>
            </a:endParaRPr>
          </a:p>
        </p:txBody>
      </p:sp>
      <p:sp>
        <p:nvSpPr>
          <p:cNvPr id="22" name="TextBox 21"/>
          <p:cNvSpPr txBox="1"/>
          <p:nvPr/>
        </p:nvSpPr>
        <p:spPr>
          <a:xfrm>
            <a:off x="1614488" y="3873500"/>
            <a:ext cx="2530475" cy="369888"/>
          </a:xfrm>
          <a:prstGeom prst="rect">
            <a:avLst/>
          </a:prstGeom>
          <a:noFill/>
        </p:spPr>
        <p:txBody>
          <a:bodyPr rtlCol="1">
            <a:spAutoFit/>
          </a:bodyPr>
          <a:lstStyle/>
          <a:p>
            <a:pPr>
              <a:defRPr/>
            </a:pPr>
            <a:r>
              <a:rPr lang="en-US" dirty="0">
                <a:solidFill>
                  <a:schemeClr val="tx1">
                    <a:lumMod val="75000"/>
                    <a:lumOff val="25000"/>
                  </a:schemeClr>
                </a:solidFill>
              </a:rPr>
              <a:t>inflammation</a:t>
            </a:r>
            <a:endParaRPr lang="fa-IR" dirty="0">
              <a:solidFill>
                <a:schemeClr val="tx1">
                  <a:lumMod val="75000"/>
                  <a:lumOff val="25000"/>
                </a:schemeClr>
              </a:solidFill>
            </a:endParaRPr>
          </a:p>
        </p:txBody>
      </p:sp>
      <p:sp>
        <p:nvSpPr>
          <p:cNvPr id="23" name="TextBox 22"/>
          <p:cNvSpPr txBox="1">
            <a:spLocks noChangeArrowheads="1"/>
          </p:cNvSpPr>
          <p:nvPr/>
        </p:nvSpPr>
        <p:spPr bwMode="auto">
          <a:xfrm>
            <a:off x="996950" y="4264025"/>
            <a:ext cx="161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en-US">
                <a:solidFill>
                  <a:srgbClr val="FF0000"/>
                </a:solidFill>
              </a:rPr>
              <a:t>heamostasis</a:t>
            </a:r>
            <a:endParaRPr lang="fa-IR" altLang="en-US">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slide(fromBottom)">
                                      <p:cBhvr>
                                        <p:cTn id="7" dur="500"/>
                                        <p:tgtEl>
                                          <p:spTgt spid="23">
                                            <p:txEl>
                                              <p:pRg st="0" end="0"/>
                                            </p:txEl>
                                          </p:spTgt>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Bottom)">
                                      <p:cBhvr>
                                        <p:cTn id="16" dur="500"/>
                                        <p:tgtEl>
                                          <p:spTgt spid="22"/>
                                        </p:tgtEl>
                                      </p:cBhvr>
                                    </p:animEffect>
                                  </p:childTnLst>
                                </p:cTn>
                              </p:par>
                              <p:par>
                                <p:cTn id="17" presetID="5" presetClass="exit" presetSubtype="10" fill="hold" grpId="1" nodeType="withEffect">
                                  <p:stCondLst>
                                    <p:cond delay="0"/>
                                  </p:stCondLst>
                                  <p:childTnLst>
                                    <p:animEffect transition="out" filter="checkerboard(across)">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slide(fromBottom)">
                                      <p:cBhvr>
                                        <p:cTn id="25" dur="500"/>
                                        <p:tgtEl>
                                          <p:spTgt spid="1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slide(fromBottom)">
                                      <p:cBhvr>
                                        <p:cTn id="28" dur="500"/>
                                        <p:tgtEl>
                                          <p:spTgt spid="1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slide(fromBottom)">
                                      <p:cBhvr>
                                        <p:cTn id="33" dur="500"/>
                                        <p:tgtEl>
                                          <p:spTgt spid="21"/>
                                        </p:tgtEl>
                                      </p:cBhvr>
                                    </p:animEffect>
                                  </p:childTnLst>
                                </p:cTn>
                              </p:par>
                              <p:par>
                                <p:cTn id="34" presetID="5" presetClass="exit" presetSubtype="10" fill="hold" grpId="1" nodeType="withEffect">
                                  <p:stCondLst>
                                    <p:cond delay="0"/>
                                  </p:stCondLst>
                                  <p:childTnLst>
                                    <p:animEffect transition="out" filter="checkerboard(across)">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 presetClass="exit" presetSubtype="10" fill="hold" grpId="1" nodeType="withEffect">
                                  <p:stCondLst>
                                    <p:cond delay="0"/>
                                  </p:stCondLst>
                                  <p:childTnLst>
                                    <p:animEffect transition="out" filter="checkerboard(across)">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slide(fromBottom)">
                                      <p:cBhvr>
                                        <p:cTn id="45" dur="500"/>
                                        <p:tgtEl>
                                          <p:spTgt spid="1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slide(fromBottom)">
                                      <p:cBhvr>
                                        <p:cTn id="50" dur="500"/>
                                        <p:tgtEl>
                                          <p:spTgt spid="20"/>
                                        </p:tgtEl>
                                      </p:cBhvr>
                                    </p:animEffect>
                                  </p:childTnLst>
                                </p:cTn>
                              </p:par>
                              <p:par>
                                <p:cTn id="51" presetID="5" presetClass="exit" presetSubtype="10" fill="hold" grpId="1" nodeType="withEffect">
                                  <p:stCondLst>
                                    <p:cond delay="0"/>
                                  </p:stCondLst>
                                  <p:childTnLst>
                                    <p:animEffect transition="out" filter="checkerboard(across)">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slide(fromBottom)">
                                      <p:cBhvr>
                                        <p:cTn id="56" dur="500"/>
                                        <p:tgtEl>
                                          <p:spTgt spid="1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8">
                                            <p:txEl>
                                              <p:pRg st="2" end="2"/>
                                            </p:txEl>
                                          </p:spTgt>
                                        </p:tgtEl>
                                        <p:attrNameLst>
                                          <p:attrName>style.visibility</p:attrName>
                                        </p:attrNameLst>
                                      </p:cBhvr>
                                      <p:to>
                                        <p:strVal val="visible"/>
                                      </p:to>
                                    </p:set>
                                    <p:animEffect transition="in" filter="slide(fromBottom)">
                                      <p:cBhvr>
                                        <p:cTn id="61" dur="500"/>
                                        <p:tgtEl>
                                          <p:spTgt spid="18">
                                            <p:txEl>
                                              <p:pRg st="2" end="2"/>
                                            </p:txEl>
                                          </p:spTgt>
                                        </p:tgtEl>
                                      </p:cBhvr>
                                    </p:animEffect>
                                  </p:childTnLst>
                                </p:cTn>
                              </p:par>
                              <p:par>
                                <p:cTn id="62" presetID="5" presetClass="exit" presetSubtype="10" fill="hold" grpId="1" nodeType="withEffect">
                                  <p:stCondLst>
                                    <p:cond delay="0"/>
                                  </p:stCondLst>
                                  <p:childTnLst>
                                    <p:animEffect transition="out" filter="checkerboard(across)">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2" presetClass="entr" presetSubtype="4" fill="hold" grpId="0" nodeType="with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animEffect transition="in" filter="slide(fromBottom)">
                                      <p:cBhvr>
                                        <p:cTn id="67" dur="500"/>
                                        <p:tgtEl>
                                          <p:spTgt spid="18">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2"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checkerboard(across)">
                                      <p:cBhvr>
                                        <p:cTn id="72" dur="500"/>
                                        <p:tgtEl>
                                          <p:spTgt spid="10"/>
                                        </p:tgtEl>
                                      </p:cBhvr>
                                    </p:animEffect>
                                  </p:childTnLst>
                                </p:cTn>
                              </p:par>
                              <p:par>
                                <p:cTn id="73" presetID="5" presetClass="entr" presetSubtype="10" fill="hold" grpId="2"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checkerboard(across)">
                                      <p:cBhvr>
                                        <p:cTn id="75" dur="500"/>
                                        <p:tgtEl>
                                          <p:spTgt spid="9"/>
                                        </p:tgtEl>
                                      </p:cBhvr>
                                    </p:animEffect>
                                  </p:childTnLst>
                                </p:cTn>
                              </p:par>
                              <p:par>
                                <p:cTn id="76" presetID="5" presetClass="entr" presetSubtype="10" fill="hold" grpId="2"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checkerboard(across)">
                                      <p:cBhvr>
                                        <p:cTn id="78" dur="500"/>
                                        <p:tgtEl>
                                          <p:spTgt spid="12"/>
                                        </p:tgtEl>
                                      </p:cBhvr>
                                    </p:animEffect>
                                  </p:childTnLst>
                                </p:cTn>
                              </p:par>
                              <p:par>
                                <p:cTn id="79" presetID="5" presetClass="entr" presetSubtype="10" fill="hold" grpId="2"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checkerboard(across)">
                                      <p:cBhvr>
                                        <p:cTn id="81" dur="500"/>
                                        <p:tgtEl>
                                          <p:spTgt spid="15"/>
                                        </p:tgtEl>
                                      </p:cBhvr>
                                    </p:animEffect>
                                  </p:childTnLst>
                                </p:cTn>
                              </p:par>
                              <p:par>
                                <p:cTn id="82" presetID="5" presetClass="entr" presetSubtype="10" fill="hold" grpId="2"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checkerboard(across)">
                                      <p:cBhvr>
                                        <p:cTn id="84" dur="500"/>
                                        <p:tgtEl>
                                          <p:spTgt spid="17"/>
                                        </p:tgtEl>
                                      </p:cBhvr>
                                    </p:animEffect>
                                  </p:childTnLst>
                                </p:cTn>
                              </p:par>
                              <p:par>
                                <p:cTn id="85" presetID="5" presetClass="entr" presetSubtype="10" fill="hold" grpId="2"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checkerboard(across)">
                                      <p:cBhvr>
                                        <p:cTn id="87" dur="500"/>
                                        <p:tgtEl>
                                          <p:spTgt spid="16"/>
                                        </p:tgtEl>
                                      </p:cBhvr>
                                    </p:animEffect>
                                  </p:childTnLst>
                                </p:cTn>
                              </p:par>
                              <p:par>
                                <p:cTn id="88" presetID="5" presetClass="entr" presetSubtype="10" fill="hold" grpId="1" nodeType="withEffect">
                                  <p:stCondLst>
                                    <p:cond delay="0"/>
                                  </p:stCondLst>
                                  <p:childTnLst>
                                    <p:set>
                                      <p:cBhvr>
                                        <p:cTn id="89" dur="1" fill="hold">
                                          <p:stCondLst>
                                            <p:cond delay="0"/>
                                          </p:stCondLst>
                                        </p:cTn>
                                        <p:tgtEl>
                                          <p:spTgt spid="18">
                                            <p:txEl>
                                              <p:pRg st="0" end="0"/>
                                            </p:txEl>
                                          </p:spTgt>
                                        </p:tgtEl>
                                        <p:attrNameLst>
                                          <p:attrName>style.visibility</p:attrName>
                                        </p:attrNameLst>
                                      </p:cBhvr>
                                      <p:to>
                                        <p:strVal val="visible"/>
                                      </p:to>
                                    </p:set>
                                    <p:animEffect transition="in" filter="checkerboard(across)">
                                      <p:cBhvr>
                                        <p:cTn id="90" dur="500"/>
                                        <p:tgtEl>
                                          <p:spTgt spid="18">
                                            <p:txEl>
                                              <p:pRg st="0" end="0"/>
                                            </p:txEl>
                                          </p:spTgt>
                                        </p:tgtEl>
                                      </p:cBhvr>
                                    </p:animEffect>
                                  </p:childTnLst>
                                </p:cTn>
                              </p:par>
                              <p:par>
                                <p:cTn id="91" presetID="5" presetClass="entr" presetSubtype="10" fill="hold" grpId="1" nodeType="withEffect">
                                  <p:stCondLst>
                                    <p:cond delay="0"/>
                                  </p:stCondLst>
                                  <p:childTnLst>
                                    <p:set>
                                      <p:cBhvr>
                                        <p:cTn id="92" dur="1" fill="hold">
                                          <p:stCondLst>
                                            <p:cond delay="0"/>
                                          </p:stCondLst>
                                        </p:cTn>
                                        <p:tgtEl>
                                          <p:spTgt spid="18">
                                            <p:txEl>
                                              <p:pRg st="2" end="2"/>
                                            </p:txEl>
                                          </p:spTgt>
                                        </p:tgtEl>
                                        <p:attrNameLst>
                                          <p:attrName>style.visibility</p:attrName>
                                        </p:attrNameLst>
                                      </p:cBhvr>
                                      <p:to>
                                        <p:strVal val="visible"/>
                                      </p:to>
                                    </p:set>
                                    <p:animEffect transition="in" filter="checkerboard(across)">
                                      <p:cBhvr>
                                        <p:cTn id="93" dur="500"/>
                                        <p:tgtEl>
                                          <p:spTgt spid="18">
                                            <p:txEl>
                                              <p:pRg st="2" end="2"/>
                                            </p:txEl>
                                          </p:spTgt>
                                        </p:tgtEl>
                                      </p:cBhvr>
                                    </p:animEffect>
                                  </p:childTnLst>
                                </p:cTn>
                              </p:par>
                              <p:par>
                                <p:cTn id="94" presetID="5" presetClass="entr" presetSubtype="10" fill="hold" grpId="1"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checkerboard(across)">
                                      <p:cBhvr>
                                        <p:cTn id="96" dur="500"/>
                                        <p:tgtEl>
                                          <p:spTgt spid="20"/>
                                        </p:tgtEl>
                                      </p:cBhvr>
                                    </p:animEffect>
                                  </p:childTnLst>
                                </p:cTn>
                              </p:par>
                              <p:par>
                                <p:cTn id="97" presetID="5" presetClass="entr" presetSubtype="10" fill="hold" grpId="1"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checkerboard(across)">
                                      <p:cBhvr>
                                        <p:cTn id="99" dur="500"/>
                                        <p:tgtEl>
                                          <p:spTgt spid="21"/>
                                        </p:tgtEl>
                                      </p:cBhvr>
                                    </p:animEffect>
                                  </p:childTnLst>
                                </p:cTn>
                              </p:par>
                              <p:par>
                                <p:cTn id="100" presetID="5" presetClass="entr" presetSubtype="10" fill="hold" grpId="1"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checkerboard(across)">
                                      <p:cBhvr>
                                        <p:cTn id="102" dur="500"/>
                                        <p:tgtEl>
                                          <p:spTgt spid="22"/>
                                        </p:tgtEl>
                                      </p:cBhvr>
                                    </p:animEffect>
                                  </p:childTnLst>
                                </p:cTn>
                              </p:par>
                              <p:par>
                                <p:cTn id="103" presetID="5" presetClass="entr" presetSubtype="10" fill="hold" grpId="0" nodeType="withEffect">
                                  <p:stCondLst>
                                    <p:cond delay="0"/>
                                  </p:stCondLst>
                                  <p:childTnLst>
                                    <p:set>
                                      <p:cBhvr>
                                        <p:cTn id="104" dur="1" fill="hold">
                                          <p:stCondLst>
                                            <p:cond delay="0"/>
                                          </p:stCondLst>
                                        </p:cTn>
                                        <p:tgtEl>
                                          <p:spTgt spid="23">
                                            <p:txEl>
                                              <p:pRg st="0" end="0"/>
                                            </p:txEl>
                                          </p:spTgt>
                                        </p:tgtEl>
                                        <p:attrNameLst>
                                          <p:attrName>style.visibility</p:attrName>
                                        </p:attrNameLst>
                                      </p:cBhvr>
                                      <p:to>
                                        <p:strVal val="visible"/>
                                      </p:to>
                                    </p:set>
                                    <p:animEffect transition="in" filter="checkerboard(across)">
                                      <p:cBhvr>
                                        <p:cTn id="10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2" grpId="0"/>
      <p:bldP spid="12" grpId="1"/>
      <p:bldP spid="12" grpId="2"/>
      <p:bldP spid="15" grpId="0"/>
      <p:bldP spid="15" grpId="1"/>
      <p:bldP spid="15" grpId="2"/>
      <p:bldP spid="16" grpId="0"/>
      <p:bldP spid="16" grpId="1"/>
      <p:bldP spid="16" grpId="2"/>
      <p:bldP spid="17" grpId="0"/>
      <p:bldP spid="17" grpId="1"/>
      <p:bldP spid="17" grpId="2"/>
      <p:bldP spid="18" grpId="0" build="p"/>
      <p:bldP spid="18" grpId="1" build="allAtOnce"/>
      <p:bldP spid="20" grpId="0"/>
      <p:bldP spid="20" grpId="1"/>
      <p:bldP spid="21" grpId="0"/>
      <p:bldP spid="21" grpId="1"/>
      <p:bldP spid="22" grpId="0"/>
      <p:bldP spid="22" grpId="1"/>
      <p:bldP spid="23" grpId="0" build="allAtOnce"/>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152400"/>
            <a:ext cx="7772400" cy="1143000"/>
          </a:xfrm>
        </p:spPr>
        <p:txBody>
          <a:bodyPr/>
          <a:lstStyle/>
          <a:p>
            <a:pPr eaLnBrk="1" hangingPunct="1"/>
            <a:r>
              <a:rPr lang="en-US" altLang="en-US" sz="3600" smtClean="0">
                <a:solidFill>
                  <a:srgbClr val="A50021"/>
                </a:solidFill>
              </a:rPr>
              <a:t>Manage incontinence/moisture</a:t>
            </a:r>
          </a:p>
        </p:txBody>
      </p:sp>
      <p:sp>
        <p:nvSpPr>
          <p:cNvPr id="18" name="Rectangle 15"/>
          <p:cNvSpPr>
            <a:spLocks noChangeArrowheads="1"/>
          </p:cNvSpPr>
          <p:nvPr/>
        </p:nvSpPr>
        <p:spPr bwMode="auto">
          <a:xfrm>
            <a:off x="228600" y="1776413"/>
            <a:ext cx="8686800" cy="3908425"/>
          </a:xfrm>
          <a:prstGeom prst="rect">
            <a:avLst/>
          </a:prstGeom>
          <a:noFill/>
          <a:ln>
            <a:noFill/>
          </a:ln>
          <a:effectLst/>
          <a:extLst/>
        </p:spPr>
        <p:txBody>
          <a:bodyPr anchor="ctr">
            <a:spAutoFit/>
          </a:bodyPr>
          <a:lstStyle/>
          <a:p>
            <a:pPr marL="342900" indent="-342900" eaLnBrk="1" hangingPunct="1">
              <a:buFont typeface="Wingdings" pitchFamily="2" charset="2"/>
              <a:buChar char="§"/>
              <a:defRPr/>
            </a:pPr>
            <a:r>
              <a:rPr lang="en-US" sz="2400" dirty="0"/>
              <a:t>Select under pads or briefs that are absorbent and provide </a:t>
            </a:r>
          </a:p>
          <a:p>
            <a:pPr eaLnBrk="1" hangingPunct="1">
              <a:defRPr/>
            </a:pPr>
            <a:r>
              <a:rPr lang="en-US" sz="2400" dirty="0"/>
              <a:t>    a quick drying surface to the skin.</a:t>
            </a:r>
          </a:p>
          <a:p>
            <a:pPr eaLnBrk="1" hangingPunct="1">
              <a:defRPr/>
            </a:pPr>
            <a:r>
              <a:rPr lang="en-US" sz="2400" dirty="0"/>
              <a:t> </a:t>
            </a:r>
          </a:p>
          <a:p>
            <a:pPr marL="342900" indent="-342900" eaLnBrk="1" hangingPunct="1">
              <a:buFont typeface="Wingdings" pitchFamily="2" charset="2"/>
              <a:buChar char="§"/>
              <a:defRPr/>
            </a:pPr>
            <a:r>
              <a:rPr lang="en-US" sz="2400" dirty="0"/>
              <a:t>Consider a pouching  system or collection device to contain stool and to protect the skin.</a:t>
            </a:r>
          </a:p>
          <a:p>
            <a:pPr marL="342900" indent="-342900" eaLnBrk="1" hangingPunct="1">
              <a:buFont typeface="Wingdings" pitchFamily="2" charset="2"/>
              <a:buChar char="§"/>
              <a:defRPr/>
            </a:pPr>
            <a:endParaRPr lang="en-US" dirty="0"/>
          </a:p>
          <a:p>
            <a:pPr marL="342900" indent="-342900" eaLnBrk="1" hangingPunct="1">
              <a:buFont typeface="Wingdings" pitchFamily="2" charset="2"/>
              <a:buChar char="§"/>
              <a:defRPr/>
            </a:pPr>
            <a:r>
              <a:rPr lang="en-US" sz="2400" dirty="0"/>
              <a:t>Use moisturizers for dry skin. </a:t>
            </a:r>
          </a:p>
          <a:p>
            <a:pPr marL="342900" indent="-342900" eaLnBrk="1" hangingPunct="1">
              <a:buFont typeface="Wingdings" pitchFamily="2" charset="2"/>
              <a:buChar char="§"/>
              <a:defRPr/>
            </a:pPr>
            <a:endParaRPr lang="en-US" dirty="0"/>
          </a:p>
          <a:p>
            <a:pPr marL="342900" indent="-342900" eaLnBrk="1" hangingPunct="1">
              <a:buFont typeface="Wingdings" pitchFamily="2" charset="2"/>
              <a:buChar char="§"/>
              <a:defRPr/>
            </a:pPr>
            <a:r>
              <a:rPr lang="en-US" sz="2400" dirty="0"/>
              <a:t>Minimize environmental factors leading to dry skin such as low humidity and cold air.</a:t>
            </a:r>
          </a:p>
          <a:p>
            <a:pPr marL="342900" indent="-342900" eaLnBrk="1" hangingPunct="1">
              <a:buFont typeface="Wingdings" pitchFamily="2" charset="2"/>
              <a:buChar char="§"/>
              <a:defRPr/>
            </a:pPr>
            <a:endParaRPr lang="en-US" sz="2000" dirty="0"/>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81000"/>
            <a:ext cx="7772400" cy="1143000"/>
          </a:xfrm>
        </p:spPr>
        <p:txBody>
          <a:bodyPr/>
          <a:lstStyle/>
          <a:p>
            <a:pPr eaLnBrk="1" hangingPunct="1"/>
            <a:r>
              <a:rPr lang="en-US" altLang="en-US" sz="3600" smtClean="0">
                <a:solidFill>
                  <a:srgbClr val="A50021"/>
                </a:solidFill>
              </a:rPr>
              <a:t>Protective Barriers</a:t>
            </a:r>
          </a:p>
        </p:txBody>
      </p:sp>
      <p:sp>
        <p:nvSpPr>
          <p:cNvPr id="93187" name="Rectangle 15"/>
          <p:cNvSpPr>
            <a:spLocks noChangeArrowheads="1"/>
          </p:cNvSpPr>
          <p:nvPr/>
        </p:nvSpPr>
        <p:spPr bwMode="auto">
          <a:xfrm>
            <a:off x="228600" y="2052638"/>
            <a:ext cx="86868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Wingdings" pitchFamily="2" charset="2"/>
              <a:buChar char="§"/>
            </a:pPr>
            <a:r>
              <a:rPr lang="en-US" altLang="en-US" sz="4800"/>
              <a:t>Hydrocolloid</a:t>
            </a:r>
          </a:p>
          <a:p>
            <a:pPr eaLnBrk="1" hangingPunct="1">
              <a:buFont typeface="Wingdings" pitchFamily="2" charset="2"/>
              <a:buChar char="§"/>
            </a:pPr>
            <a:r>
              <a:rPr lang="en-US" altLang="en-US" sz="4800"/>
              <a:t>Foam</a:t>
            </a:r>
          </a:p>
          <a:p>
            <a:pPr eaLnBrk="1" hangingPunct="1">
              <a:buFont typeface="Wingdings" pitchFamily="2" charset="2"/>
              <a:buChar char="§"/>
            </a:pPr>
            <a:r>
              <a:rPr lang="en-US" altLang="en-US" sz="4800"/>
              <a:t>Barrier Cream</a:t>
            </a:r>
          </a:p>
          <a:p>
            <a:pPr eaLnBrk="1" hangingPunct="1">
              <a:buFont typeface="Wingdings" pitchFamily="2" charset="2"/>
              <a:buChar char="§"/>
            </a:pPr>
            <a:r>
              <a:rPr lang="en-US" altLang="en-US" sz="4800"/>
              <a:t>Barrier Spray</a:t>
            </a:r>
          </a:p>
          <a:p>
            <a:pPr eaLnBrk="1" hangingPunct="1">
              <a:buFont typeface="Wingdings" pitchFamily="2" charset="2"/>
              <a:buChar char="§"/>
            </a:pPr>
            <a:endParaRPr lang="en-US" altLang="en-US" sz="2000"/>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81000" y="152400"/>
            <a:ext cx="8458200" cy="1143000"/>
          </a:xfrm>
        </p:spPr>
        <p:txBody>
          <a:bodyPr/>
          <a:lstStyle/>
          <a:p>
            <a:pPr eaLnBrk="1" hangingPunct="1"/>
            <a:r>
              <a:rPr lang="en-US" altLang="en-US" sz="3200" b="1" smtClean="0">
                <a:solidFill>
                  <a:srgbClr val="A50021"/>
                </a:solidFill>
              </a:rPr>
              <a:t>Manage of nutrition and hydration needs</a:t>
            </a:r>
          </a:p>
        </p:txBody>
      </p:sp>
      <p:sp>
        <p:nvSpPr>
          <p:cNvPr id="94211" name="Rectangle 15"/>
          <p:cNvSpPr>
            <a:spLocks noChangeArrowheads="1"/>
          </p:cNvSpPr>
          <p:nvPr/>
        </p:nvSpPr>
        <p:spPr bwMode="auto">
          <a:xfrm>
            <a:off x="228600" y="1647825"/>
            <a:ext cx="8686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Wingdings" pitchFamily="2" charset="2"/>
              <a:buChar char="§"/>
            </a:pPr>
            <a:r>
              <a:rPr lang="en-US" altLang="en-US" sz="2400"/>
              <a:t>Identify and correct factors compromising protein/calorie intake consistent with overall goals of care.</a:t>
            </a:r>
          </a:p>
          <a:p>
            <a:pPr eaLnBrk="1" hangingPunct="1">
              <a:buFont typeface="Wingdings" pitchFamily="2" charset="2"/>
              <a:buChar char="§"/>
            </a:pPr>
            <a:endParaRPr lang="en-US" altLang="en-US" sz="2400"/>
          </a:p>
          <a:p>
            <a:pPr eaLnBrk="1" hangingPunct="1">
              <a:buFont typeface="Wingdings" pitchFamily="2" charset="2"/>
              <a:buChar char="§"/>
            </a:pPr>
            <a:r>
              <a:rPr lang="en-US" altLang="en-US" sz="2400"/>
              <a:t>Consider nutritional supplementation/support for nutritionally compromised persons consistent with overall goals of care.</a:t>
            </a:r>
          </a:p>
          <a:p>
            <a:pPr eaLnBrk="1" hangingPunct="1">
              <a:buFont typeface="Wingdings" pitchFamily="2" charset="2"/>
              <a:buChar char="§"/>
            </a:pPr>
            <a:endParaRPr lang="en-US" altLang="en-US" sz="2400"/>
          </a:p>
          <a:p>
            <a:pPr eaLnBrk="1" hangingPunct="1">
              <a:buFont typeface="Wingdings" pitchFamily="2" charset="2"/>
              <a:buChar char="§"/>
            </a:pPr>
            <a:r>
              <a:rPr lang="en-US" altLang="en-US" sz="2400"/>
              <a:t>If appropriate offer a glass of water when turning to keep patient/resident hydrated.</a:t>
            </a:r>
          </a:p>
          <a:p>
            <a:pPr eaLnBrk="1" hangingPunct="1">
              <a:buFont typeface="Wingdings" pitchFamily="2" charset="2"/>
              <a:buChar char="§"/>
            </a:pPr>
            <a:endParaRPr lang="en-US" altLang="en-US" sz="2400"/>
          </a:p>
          <a:p>
            <a:pPr eaLnBrk="1" hangingPunct="1">
              <a:buFont typeface="Wingdings" pitchFamily="2" charset="2"/>
              <a:buChar char="§"/>
            </a:pPr>
            <a:r>
              <a:rPr lang="en-US" altLang="en-US" sz="2400"/>
              <a:t>Multivitamins with minerals per physician’s order.</a:t>
            </a:r>
          </a:p>
          <a:p>
            <a:pPr eaLnBrk="1" hangingPunct="1">
              <a:buFont typeface="Wingdings" pitchFamily="2" charset="2"/>
              <a:buChar char="§"/>
            </a:pPr>
            <a:endParaRPr lang="en-US" altLang="en-US" sz="2400"/>
          </a:p>
          <a:p>
            <a:pPr eaLnBrk="1" hangingPunct="1">
              <a:buFont typeface="Wingdings" pitchFamily="2" charset="2"/>
              <a:buChar char="§"/>
            </a:pPr>
            <a:r>
              <a:rPr lang="en-US" altLang="zh-TW" sz="2400"/>
              <a:t>Vitamins A, C, and E and zinc.</a:t>
            </a:r>
            <a:endParaRPr lang="en-US" altLang="en-US" sz="2400" b="1" i="1"/>
          </a:p>
        </p:txBody>
      </p:sp>
      <p:pic>
        <p:nvPicPr>
          <p:cNvPr id="94212" name="Picture 6" descr="apple_drink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59663" y="4724400"/>
            <a:ext cx="13033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1"/>
          <p:cNvGraphicFramePr>
            <a:graphicFrameLocks noChangeAspect="1"/>
          </p:cNvGraphicFramePr>
          <p:nvPr/>
        </p:nvGraphicFramePr>
        <p:xfrm>
          <a:off x="0" y="0"/>
          <a:ext cx="9067800" cy="6858000"/>
        </p:xfrm>
        <a:graphic>
          <a:graphicData uri="http://schemas.openxmlformats.org/presentationml/2006/ole">
            <mc:AlternateContent xmlns:mc="http://schemas.openxmlformats.org/markup-compatibility/2006">
              <mc:Choice xmlns:v="urn:schemas-microsoft-com:vml" Requires="v">
                <p:oleObj spid="_x0000_s95239" name="PDF" r:id="rId3" imgW="0" imgH="0" progId="FoxitReader.Document">
                  <p:embed/>
                </p:oleObj>
              </mc:Choice>
              <mc:Fallback>
                <p:oleObj name="PDF" r:id="rId3" imgW="0" imgH="0" progId="FoxitReader.Documen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image.slidesharecdn.com/ulcerasporpresion-cesarcuadrosdefinitivo-131008182856-phpapp02/95/ulceras-por-presion-tratamiento-por-el-cirujano-plstico-38-638.jpg?cb=13812603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2400"/>
            <a:ext cx="88360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152400"/>
            <a:ext cx="7772400" cy="1143000"/>
          </a:xfrm>
        </p:spPr>
        <p:txBody>
          <a:bodyPr/>
          <a:lstStyle/>
          <a:p>
            <a:pPr eaLnBrk="1" hangingPunct="1"/>
            <a:r>
              <a:rPr lang="en-US" altLang="en-US" smtClean="0">
                <a:solidFill>
                  <a:srgbClr val="A50021"/>
                </a:solidFill>
              </a:rPr>
              <a:t>Complications</a:t>
            </a:r>
            <a:endParaRPr lang="en-US" altLang="en-US" sz="3600" smtClean="0">
              <a:solidFill>
                <a:srgbClr val="A50021"/>
              </a:solidFill>
            </a:endParaRPr>
          </a:p>
        </p:txBody>
      </p:sp>
      <p:sp>
        <p:nvSpPr>
          <p:cNvPr id="97283" name="Rectangle 3"/>
          <p:cNvSpPr>
            <a:spLocks noGrp="1" noChangeArrowheads="1"/>
          </p:cNvSpPr>
          <p:nvPr>
            <p:ph type="body" sz="half" idx="1"/>
          </p:nvPr>
        </p:nvSpPr>
        <p:spPr>
          <a:xfrm>
            <a:off x="1143000" y="2057400"/>
            <a:ext cx="6934200" cy="4114800"/>
          </a:xfrm>
        </p:spPr>
        <p:txBody>
          <a:bodyPr/>
          <a:lstStyle/>
          <a:p>
            <a:pPr marL="0" indent="0" algn="ctr" eaLnBrk="1" hangingPunct="1">
              <a:buFont typeface="Wingdings" pitchFamily="2" charset="2"/>
              <a:buNone/>
            </a:pPr>
            <a:r>
              <a:rPr lang="en-US" altLang="en-US" sz="3600" i="1" smtClean="0"/>
              <a:t>cellulitis , osteomyelitis , septic arthritis sepsis , endocarditis , meningitis </a:t>
            </a:r>
          </a:p>
        </p:txBody>
      </p:sp>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395288" y="-34925"/>
            <a:ext cx="7910512"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FFFF00"/>
                </a:solidFill>
              </a:rPr>
              <a:t>                  </a:t>
            </a:r>
          </a:p>
          <a:p>
            <a:pPr algn="ctr" eaLnBrk="1" hangingPunct="1"/>
            <a:r>
              <a:rPr lang="en-US" altLang="en-US" sz="3200">
                <a:solidFill>
                  <a:srgbClr val="A50021"/>
                </a:solidFill>
              </a:rPr>
              <a:t>     Wound Location</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The wound location should be precisely identified.</a:t>
            </a:r>
          </a:p>
          <a:p>
            <a:pPr eaLnBrk="1" hangingPunct="1"/>
            <a:endParaRPr lang="en-US" altLang="en-US" sz="2400"/>
          </a:p>
          <a:p>
            <a:pPr eaLnBrk="1" hangingPunct="1"/>
            <a:r>
              <a:rPr lang="en-US" altLang="en-US" sz="2400"/>
              <a:t>Use directional terms such as left or right,medial or  distal, and the correct anatomic location.</a:t>
            </a:r>
          </a:p>
          <a:p>
            <a:pPr eaLnBrk="1" hangingPunct="1"/>
            <a:endParaRPr lang="en-US" altLang="en-US" sz="2400"/>
          </a:p>
          <a:p>
            <a:pPr eaLnBrk="1" hangingPunct="1"/>
            <a:r>
              <a:rPr lang="en-US" altLang="en-US" sz="2400"/>
              <a:t>Buttocks: sacral, coccyx, ischium, trochanteric, etc.</a:t>
            </a:r>
          </a:p>
          <a:p>
            <a:pPr eaLnBrk="1" hangingPunct="1"/>
            <a:endParaRPr lang="en-US" altLang="en-US" sz="2400"/>
          </a:p>
          <a:p>
            <a:pPr eaLnBrk="1" hangingPunct="1"/>
            <a:r>
              <a:rPr lang="en-US" altLang="en-US" sz="2400"/>
              <a:t>Abdomen: RLQ, RUQ, Suprapubic, etc.</a:t>
            </a:r>
          </a:p>
        </p:txBody>
      </p:sp>
      <p:pic>
        <p:nvPicPr>
          <p:cNvPr id="98307"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23975"/>
            <a:ext cx="66913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250825" y="311150"/>
            <a:ext cx="85693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a:solidFill>
                  <a:srgbClr val="A50021"/>
                </a:solidFill>
              </a:rPr>
              <a:t>Wound Dimensions/Size</a:t>
            </a: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Length– head to toe dimension</a:t>
            </a:r>
          </a:p>
          <a:p>
            <a:pPr eaLnBrk="1" hangingPunct="1"/>
            <a:r>
              <a:rPr lang="en-US" altLang="en-US" sz="2400"/>
              <a:t>Width– side to side; greatest width perpendicular to the length</a:t>
            </a:r>
          </a:p>
          <a:p>
            <a:pPr eaLnBrk="1" hangingPunct="1"/>
            <a:r>
              <a:rPr lang="en-US" altLang="en-US" sz="2400"/>
              <a:t>Depth– from visible to the deepest area</a:t>
            </a:r>
          </a:p>
        </p:txBody>
      </p:sp>
      <p:pic>
        <p:nvPicPr>
          <p:cNvPr id="99331" name="Picture 2" descr="C:\Users\Ghaderi\Desktop\tasavire dore zakhm\tun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3343275"/>
            <a:ext cx="67627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18" descr="egypt_shimmer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533400" y="152400"/>
            <a:ext cx="80645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a:solidFill>
                  <a:srgbClr val="A50021"/>
                </a:solidFill>
              </a:rPr>
              <a:t>Tunneling , Undermining</a:t>
            </a:r>
          </a:p>
          <a:p>
            <a:pPr eaLnBrk="1" hangingPunct="1"/>
            <a:endParaRPr lang="en-US" altLang="en-US" sz="2400"/>
          </a:p>
          <a:p>
            <a:pPr eaLnBrk="1" hangingPunct="1"/>
            <a:endParaRPr lang="en-US" altLang="en-US" sz="2400"/>
          </a:p>
          <a:p>
            <a:pPr eaLnBrk="1" hangingPunct="1"/>
            <a:r>
              <a:rPr lang="en-US" altLang="en-US" sz="2400"/>
              <a:t>Tunneling is a pathway that can extend in any direction from the wound and results in dead space with potential for abscess formation. Also called sinus tract</a:t>
            </a:r>
          </a:p>
          <a:p>
            <a:pPr eaLnBrk="1" hangingPunct="1"/>
            <a:r>
              <a:rPr lang="en-US" altLang="en-US" sz="2400"/>
              <a:t>Undermining  is a area of tissue destruction underlying intact skin along the wound margins.</a:t>
            </a:r>
          </a:p>
          <a:p>
            <a:pPr eaLnBrk="1" hangingPunct="1"/>
            <a:endParaRPr lang="en-US" altLang="en-US" sz="2400"/>
          </a:p>
        </p:txBody>
      </p:sp>
      <p:pic>
        <p:nvPicPr>
          <p:cNvPr id="100355" name="Picture 2" descr="C:\Users\Ghaderi\Desktop\tasavire dore zakhm\tun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3429000"/>
            <a:ext cx="67627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18" descr="egypt_shimmer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395288" y="404813"/>
            <a:ext cx="8520112" cy="5016500"/>
          </a:xfrm>
          <a:prstGeom prst="rect">
            <a:avLst/>
          </a:prstGeom>
          <a:noFill/>
          <a:ln>
            <a:noFill/>
          </a:ln>
          <a:extLst/>
        </p:spPr>
        <p:txBody>
          <a:bodyPr>
            <a:spAutoFit/>
          </a:bodyPr>
          <a:lstStyle/>
          <a:p>
            <a:pPr algn="ctr" eaLnBrk="1" hangingPunct="1">
              <a:defRPr/>
            </a:pPr>
            <a:r>
              <a:rPr lang="en-US" sz="3200" b="1" dirty="0">
                <a:solidFill>
                  <a:srgbClr val="A50021"/>
                </a:solidFill>
              </a:rPr>
              <a:t>Wound Base</a:t>
            </a:r>
          </a:p>
          <a:p>
            <a:pPr eaLnBrk="1" hangingPunct="1">
              <a:defRPr/>
            </a:pPr>
            <a:endParaRPr lang="en-US" sz="2400" dirty="0"/>
          </a:p>
          <a:p>
            <a:pPr eaLnBrk="1" hangingPunct="1">
              <a:defRPr/>
            </a:pPr>
            <a:endParaRPr lang="en-US" sz="2400" dirty="0"/>
          </a:p>
          <a:p>
            <a:pPr eaLnBrk="1" hangingPunct="1">
              <a:defRPr/>
            </a:pPr>
            <a:endParaRPr lang="en-US" sz="2400" dirty="0"/>
          </a:p>
          <a:p>
            <a:pPr eaLnBrk="1" hangingPunct="1">
              <a:defRPr/>
            </a:pPr>
            <a:r>
              <a:rPr lang="en-US" sz="2400" b="1" dirty="0"/>
              <a:t>Healthy Tissue</a:t>
            </a:r>
          </a:p>
          <a:p>
            <a:pPr marL="342900" indent="-342900" eaLnBrk="1" hangingPunct="1">
              <a:buFont typeface="Wingdings" pitchFamily="2" charset="2"/>
              <a:buChar char="ü"/>
              <a:defRPr/>
            </a:pPr>
            <a:r>
              <a:rPr lang="en-US" sz="2400" dirty="0"/>
              <a:t>Granulation – red/pink, moist and beefy appearance</a:t>
            </a:r>
          </a:p>
          <a:p>
            <a:pPr marL="342900" indent="-342900" eaLnBrk="1" hangingPunct="1">
              <a:buFont typeface="Wingdings" pitchFamily="2" charset="2"/>
              <a:buChar char="ü"/>
              <a:defRPr/>
            </a:pPr>
            <a:r>
              <a:rPr lang="en-US" sz="2400" dirty="0"/>
              <a:t>Epithelialization - dry, deep pink to pearly pink. </a:t>
            </a:r>
          </a:p>
          <a:p>
            <a:pPr marL="342900" indent="-342900" eaLnBrk="1" hangingPunct="1">
              <a:buFont typeface="Wingdings" pitchFamily="2" charset="2"/>
              <a:buChar char="ü"/>
              <a:defRPr/>
            </a:pPr>
            <a:r>
              <a:rPr lang="en-US" sz="2400" dirty="0"/>
              <a:t>Maturation - light purple from edges in full thickness wounds or may form islands of superficial wounds</a:t>
            </a:r>
          </a:p>
          <a:p>
            <a:pPr eaLnBrk="1" hangingPunct="1">
              <a:defRPr/>
            </a:pPr>
            <a:endParaRPr lang="en-US" sz="2400" dirty="0"/>
          </a:p>
          <a:p>
            <a:pPr eaLnBrk="1" hangingPunct="1">
              <a:defRPr/>
            </a:pPr>
            <a:r>
              <a:rPr lang="en-US" sz="2400" b="1" dirty="0"/>
              <a:t>Necrotic tissue</a:t>
            </a:r>
          </a:p>
          <a:p>
            <a:pPr eaLnBrk="1" hangingPunct="1">
              <a:defRPr/>
            </a:pPr>
            <a:r>
              <a:rPr lang="en-US" sz="2400" dirty="0"/>
              <a:t>Slough – yellow, tan</a:t>
            </a:r>
          </a:p>
          <a:p>
            <a:pPr eaLnBrk="1" hangingPunct="1">
              <a:defRPr/>
            </a:pPr>
            <a:r>
              <a:rPr lang="en-US" sz="2400" dirty="0" err="1"/>
              <a:t>Eschar</a:t>
            </a:r>
            <a:r>
              <a:rPr lang="en-US" sz="2400" dirty="0"/>
              <a:t> – black, brown</a:t>
            </a:r>
          </a:p>
        </p:txBody>
      </p:sp>
      <p:pic>
        <p:nvPicPr>
          <p:cNvPr id="101379"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90488"/>
            <a:ext cx="8099425" cy="1143000"/>
          </a:xfrm>
        </p:spPr>
        <p:txBody>
          <a:bodyPr/>
          <a:lstStyle/>
          <a:p>
            <a:pPr algn="r" rtl="1" eaLnBrk="1" hangingPunct="1"/>
            <a:r>
              <a:rPr lang="fa-IR" altLang="en-US" smtClean="0">
                <a:cs typeface="B Nazanin" pitchFamily="2" charset="-78"/>
              </a:rPr>
              <a:t>زخم های حاد</a:t>
            </a:r>
          </a:p>
        </p:txBody>
      </p:sp>
      <p:sp>
        <p:nvSpPr>
          <p:cNvPr id="3" name="Slide Number Placeholder 2"/>
          <p:cNvSpPr>
            <a:spLocks noGrp="1"/>
          </p:cNvSpPr>
          <p:nvPr>
            <p:ph type="sldNum" sz="quarter" idx="12"/>
          </p:nvPr>
        </p:nvSpPr>
        <p:spPr>
          <a:xfrm>
            <a:off x="7229475" y="6597650"/>
            <a:ext cx="1905000" cy="457200"/>
          </a:xfrm>
        </p:spPr>
        <p:txBody>
          <a:bodyPr/>
          <a:lstStyle/>
          <a:p>
            <a:pPr>
              <a:defRPr/>
            </a:pPr>
            <a:fld id="{334C1C62-A2A7-48F3-8B2C-D8CD2D68F169}" type="slidenum">
              <a:rPr lang="ar-SA"/>
              <a:pPr>
                <a:defRPr/>
              </a:pPr>
              <a:t>9</a:t>
            </a:fld>
            <a:endParaRPr lang="en-US">
              <a:cs typeface="Times New Roman" pitchFamily="18" charset="0"/>
            </a:endParaRPr>
          </a:p>
        </p:txBody>
      </p:sp>
      <p:sp>
        <p:nvSpPr>
          <p:cNvPr id="4" name="TextBox 3"/>
          <p:cNvSpPr txBox="1"/>
          <p:nvPr/>
        </p:nvSpPr>
        <p:spPr>
          <a:xfrm>
            <a:off x="6111875" y="1973263"/>
            <a:ext cx="2430463" cy="3136900"/>
          </a:xfrm>
          <a:prstGeom prst="rect">
            <a:avLst/>
          </a:prstGeom>
          <a:noFill/>
        </p:spPr>
        <p:txBody>
          <a:bodyPr wrap="none" rtlCol="1">
            <a:spAutoFit/>
          </a:bodyPr>
          <a:lstStyle/>
          <a:p>
            <a:pPr algn="r" rtl="1">
              <a:lnSpc>
                <a:spcPct val="250000"/>
              </a:lnSpc>
              <a:defRPr/>
            </a:pPr>
            <a:r>
              <a:rPr lang="fa-IR" sz="2800" dirty="0">
                <a:cs typeface="+mn-cs"/>
              </a:rPr>
              <a:t> </a:t>
            </a:r>
            <a:r>
              <a:rPr lang="fa-IR" sz="2800" b="1" dirty="0">
                <a:cs typeface="B Nazanin" pitchFamily="2" charset="-78"/>
              </a:rPr>
              <a:t>زخم های جراحی </a:t>
            </a:r>
          </a:p>
          <a:p>
            <a:pPr algn="r" rtl="1">
              <a:lnSpc>
                <a:spcPct val="250000"/>
              </a:lnSpc>
              <a:defRPr/>
            </a:pPr>
            <a:r>
              <a:rPr lang="fa-IR" sz="2800" b="1" dirty="0">
                <a:cs typeface="B Nazanin" pitchFamily="2" charset="-78"/>
              </a:rPr>
              <a:t> سوختگی</a:t>
            </a:r>
          </a:p>
          <a:p>
            <a:pPr algn="r" rtl="1">
              <a:lnSpc>
                <a:spcPct val="250000"/>
              </a:lnSpc>
              <a:defRPr/>
            </a:pPr>
            <a:r>
              <a:rPr lang="fa-IR" sz="2800" dirty="0">
                <a:cs typeface="+mn-cs"/>
              </a:rPr>
              <a:t> </a:t>
            </a:r>
          </a:p>
        </p:txBody>
      </p:sp>
      <p:pic>
        <p:nvPicPr>
          <p:cNvPr id="12293" name="Picture 4" descr="lacer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638" y="2170113"/>
            <a:ext cx="3617912"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304800"/>
            <a:ext cx="7772400" cy="1143000"/>
          </a:xfrm>
        </p:spPr>
        <p:txBody>
          <a:bodyPr/>
          <a:lstStyle/>
          <a:p>
            <a:pPr eaLnBrk="1" hangingPunct="1"/>
            <a:r>
              <a:rPr lang="en-US" altLang="en-US" b="1" smtClean="0"/>
              <a:t>Black Necrosis</a:t>
            </a:r>
            <a:r>
              <a:rPr lang="en-US" altLang="en-US" smtClean="0"/>
              <a:t> </a:t>
            </a:r>
          </a:p>
        </p:txBody>
      </p:sp>
      <p:sp>
        <p:nvSpPr>
          <p:cNvPr id="102403" name="Rectangle 3"/>
          <p:cNvSpPr>
            <a:spLocks noGrp="1" noChangeArrowheads="1"/>
          </p:cNvSpPr>
          <p:nvPr>
            <p:ph type="body" sz="half" idx="1"/>
          </p:nvPr>
        </p:nvSpPr>
        <p:spPr/>
        <p:txBody>
          <a:bodyPr/>
          <a:lstStyle/>
          <a:p>
            <a:pPr eaLnBrk="1" hangingPunct="1">
              <a:buFont typeface="Symbol" pitchFamily="18" charset="2"/>
              <a:buNone/>
            </a:pPr>
            <a:r>
              <a:rPr lang="en-US" altLang="en-US" sz="2800" b="1" smtClean="0"/>
              <a:t>    </a:t>
            </a:r>
            <a:endParaRPr lang="en-US" altLang="en-US" sz="2800" smtClean="0"/>
          </a:p>
        </p:txBody>
      </p:sp>
      <p:pic>
        <p:nvPicPr>
          <p:cNvPr id="157701" name="Picture 5" descr="DSC0042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00200" y="1752600"/>
            <a:ext cx="5943600" cy="4002088"/>
          </a:xfrm>
          <a:noFill/>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7701"/>
                                        </p:tgtEl>
                                        <p:attrNameLst>
                                          <p:attrName>style.visibility</p:attrName>
                                        </p:attrNameLst>
                                      </p:cBhvr>
                                      <p:to>
                                        <p:strVal val="visible"/>
                                      </p:to>
                                    </p:set>
                                    <p:anim calcmode="lin" valueType="num">
                                      <p:cBhvr additive="base">
                                        <p:cTn id="7" dur="1000" fill="hold"/>
                                        <p:tgtEl>
                                          <p:spTgt spid="157701"/>
                                        </p:tgtEl>
                                        <p:attrNameLst>
                                          <p:attrName>ppt_x</p:attrName>
                                        </p:attrNameLst>
                                      </p:cBhvr>
                                      <p:tavLst>
                                        <p:tav tm="0">
                                          <p:val>
                                            <p:strVal val="#ppt_x"/>
                                          </p:val>
                                        </p:tav>
                                        <p:tav tm="100000">
                                          <p:val>
                                            <p:strVal val="#ppt_x"/>
                                          </p:val>
                                        </p:tav>
                                      </p:tavLst>
                                    </p:anim>
                                    <p:anim calcmode="lin" valueType="num">
                                      <p:cBhvr additive="base">
                                        <p:cTn id="8" dur="1000" fill="hold"/>
                                        <p:tgtEl>
                                          <p:spTgt spid="157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04800"/>
            <a:ext cx="7772400" cy="1143000"/>
          </a:xfrm>
        </p:spPr>
        <p:txBody>
          <a:bodyPr/>
          <a:lstStyle/>
          <a:p>
            <a:pPr eaLnBrk="1" hangingPunct="1"/>
            <a:r>
              <a:rPr lang="en-US" altLang="en-US" b="1" smtClean="0"/>
              <a:t>Yellow Necrosis</a:t>
            </a:r>
            <a:r>
              <a:rPr lang="en-US" altLang="en-US" smtClean="0"/>
              <a:t> </a:t>
            </a:r>
          </a:p>
        </p:txBody>
      </p:sp>
      <p:sp>
        <p:nvSpPr>
          <p:cNvPr id="103427" name="Rectangle 3"/>
          <p:cNvSpPr>
            <a:spLocks noGrp="1" noChangeArrowheads="1"/>
          </p:cNvSpPr>
          <p:nvPr>
            <p:ph type="body" sz="half" idx="1"/>
          </p:nvPr>
        </p:nvSpPr>
        <p:spPr/>
        <p:txBody>
          <a:bodyPr/>
          <a:lstStyle/>
          <a:p>
            <a:pPr eaLnBrk="1" hangingPunct="1">
              <a:buFont typeface="Symbol" pitchFamily="18" charset="2"/>
              <a:buNone/>
            </a:pPr>
            <a:r>
              <a:rPr lang="en-US" altLang="en-US" sz="2800" b="1" smtClean="0"/>
              <a:t>    </a:t>
            </a:r>
            <a:endParaRPr lang="en-US" altLang="en-US" sz="2800" smtClean="0"/>
          </a:p>
        </p:txBody>
      </p:sp>
      <p:pic>
        <p:nvPicPr>
          <p:cNvPr id="309254" name="Picture 6" descr="DSC0105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76400" y="1752600"/>
            <a:ext cx="5867400" cy="3962400"/>
          </a:xfrm>
          <a:noFill/>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9254"/>
                                        </p:tgtEl>
                                        <p:attrNameLst>
                                          <p:attrName>style.visibility</p:attrName>
                                        </p:attrNameLst>
                                      </p:cBhvr>
                                      <p:to>
                                        <p:strVal val="visible"/>
                                      </p:to>
                                    </p:set>
                                    <p:anim calcmode="lin" valueType="num">
                                      <p:cBhvr additive="base">
                                        <p:cTn id="7" dur="1000" fill="hold"/>
                                        <p:tgtEl>
                                          <p:spTgt spid="309254"/>
                                        </p:tgtEl>
                                        <p:attrNameLst>
                                          <p:attrName>ppt_x</p:attrName>
                                        </p:attrNameLst>
                                      </p:cBhvr>
                                      <p:tavLst>
                                        <p:tav tm="0">
                                          <p:val>
                                            <p:strVal val="#ppt_x"/>
                                          </p:val>
                                        </p:tav>
                                        <p:tav tm="100000">
                                          <p:val>
                                            <p:strVal val="#ppt_x"/>
                                          </p:val>
                                        </p:tav>
                                      </p:tavLst>
                                    </p:anim>
                                    <p:anim calcmode="lin" valueType="num">
                                      <p:cBhvr additive="base">
                                        <p:cTn id="8" dur="1000" fill="hold"/>
                                        <p:tgtEl>
                                          <p:spTgt spid="309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228600"/>
            <a:ext cx="7772400" cy="1143000"/>
          </a:xfrm>
        </p:spPr>
        <p:txBody>
          <a:bodyPr/>
          <a:lstStyle/>
          <a:p>
            <a:pPr eaLnBrk="1" hangingPunct="1"/>
            <a:r>
              <a:rPr lang="en-US" altLang="en-US" b="1" smtClean="0"/>
              <a:t>Granulation</a:t>
            </a:r>
            <a:r>
              <a:rPr lang="en-US" altLang="en-US" smtClean="0"/>
              <a:t> </a:t>
            </a:r>
          </a:p>
        </p:txBody>
      </p:sp>
      <p:sp>
        <p:nvSpPr>
          <p:cNvPr id="104451" name="Rectangle 3"/>
          <p:cNvSpPr>
            <a:spLocks noGrp="1" noChangeArrowheads="1"/>
          </p:cNvSpPr>
          <p:nvPr>
            <p:ph type="body" sz="half" idx="1"/>
          </p:nvPr>
        </p:nvSpPr>
        <p:spPr/>
        <p:txBody>
          <a:bodyPr/>
          <a:lstStyle/>
          <a:p>
            <a:pPr eaLnBrk="1" hangingPunct="1">
              <a:buFont typeface="Symbol" pitchFamily="18" charset="2"/>
              <a:buNone/>
            </a:pPr>
            <a:r>
              <a:rPr lang="en-US" altLang="en-US" sz="2800" b="1" smtClean="0"/>
              <a:t>    </a:t>
            </a:r>
            <a:endParaRPr lang="en-US" altLang="en-US" sz="2800" smtClean="0"/>
          </a:p>
        </p:txBody>
      </p:sp>
      <p:pic>
        <p:nvPicPr>
          <p:cNvPr id="104452" name="Picture 6" descr="B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31717" t="5402" r="18010" b="29068"/>
          <a:stretch>
            <a:fillRect/>
          </a:stretch>
        </p:blipFill>
        <p:spPr>
          <a:xfrm>
            <a:off x="1981200" y="1828800"/>
            <a:ext cx="5334000" cy="3657600"/>
          </a:xfrm>
          <a:noFill/>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152400"/>
            <a:ext cx="7772400" cy="1143000"/>
          </a:xfrm>
        </p:spPr>
        <p:txBody>
          <a:bodyPr/>
          <a:lstStyle/>
          <a:p>
            <a:pPr eaLnBrk="1" hangingPunct="1"/>
            <a:r>
              <a:rPr lang="en-US" altLang="en-US" smtClean="0">
                <a:cs typeface="Zar" pitchFamily="2" charset="-78"/>
              </a:rPr>
              <a:t>Epithelialization</a:t>
            </a:r>
          </a:p>
        </p:txBody>
      </p:sp>
      <p:sp>
        <p:nvSpPr>
          <p:cNvPr id="105475" name="Rectangle 3"/>
          <p:cNvSpPr>
            <a:spLocks noGrp="1" noChangeArrowheads="1"/>
          </p:cNvSpPr>
          <p:nvPr>
            <p:ph type="body" sz="half" idx="1"/>
          </p:nvPr>
        </p:nvSpPr>
        <p:spPr/>
        <p:txBody>
          <a:bodyPr/>
          <a:lstStyle/>
          <a:p>
            <a:pPr eaLnBrk="1" hangingPunct="1">
              <a:buFont typeface="Symbol" pitchFamily="18" charset="2"/>
              <a:buNone/>
            </a:pPr>
            <a:r>
              <a:rPr lang="en-US" altLang="en-US" sz="2800" b="1" smtClean="0"/>
              <a:t>    </a:t>
            </a:r>
            <a:endParaRPr lang="en-US" altLang="en-US" sz="2800" smtClean="0"/>
          </a:p>
        </p:txBody>
      </p:sp>
      <p:pic>
        <p:nvPicPr>
          <p:cNvPr id="105476" name="Picture 5" descr="DSC005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638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304800"/>
            <a:ext cx="7772400" cy="1143000"/>
          </a:xfrm>
        </p:spPr>
        <p:txBody>
          <a:bodyPr/>
          <a:lstStyle/>
          <a:p>
            <a:pPr eaLnBrk="1" hangingPunct="1"/>
            <a:r>
              <a:rPr lang="en-US" altLang="en-US" smtClean="0">
                <a:cs typeface="Zar" pitchFamily="2" charset="-78"/>
              </a:rPr>
              <a:t>Maturation</a:t>
            </a:r>
          </a:p>
        </p:txBody>
      </p:sp>
      <p:sp>
        <p:nvSpPr>
          <p:cNvPr id="106499" name="Rectangle 3"/>
          <p:cNvSpPr>
            <a:spLocks noGrp="1" noChangeArrowheads="1"/>
          </p:cNvSpPr>
          <p:nvPr>
            <p:ph type="body" sz="half" idx="1"/>
          </p:nvPr>
        </p:nvSpPr>
        <p:spPr/>
        <p:txBody>
          <a:bodyPr/>
          <a:lstStyle/>
          <a:p>
            <a:pPr eaLnBrk="1" hangingPunct="1">
              <a:buFont typeface="Symbol" pitchFamily="18" charset="2"/>
              <a:buNone/>
            </a:pPr>
            <a:r>
              <a:rPr lang="en-US" altLang="en-US" sz="2800" b="1" smtClean="0"/>
              <a:t>    </a:t>
            </a:r>
            <a:endParaRPr lang="en-US" altLang="en-US" sz="2800" smtClean="0"/>
          </a:p>
        </p:txBody>
      </p:sp>
      <p:pic>
        <p:nvPicPr>
          <p:cNvPr id="106500" name="Picture 6" descr="008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28800" y="2133600"/>
            <a:ext cx="5486400" cy="3581400"/>
          </a:xfrm>
          <a:noFill/>
        </p:spPr>
      </p:pic>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ChangeArrowheads="1"/>
          </p:cNvSpPr>
          <p:nvPr/>
        </p:nvSpPr>
        <p:spPr bwMode="auto">
          <a:xfrm>
            <a:off x="395288" y="404813"/>
            <a:ext cx="8064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a:solidFill>
                  <a:srgbClr val="A50021"/>
                </a:solidFill>
              </a:rPr>
              <a:t>Periwound Skin</a:t>
            </a: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4 cm of the wound edges</a:t>
            </a:r>
          </a:p>
          <a:p>
            <a:pPr eaLnBrk="1" hangingPunct="1"/>
            <a:r>
              <a:rPr lang="en-US" altLang="en-US" sz="2400"/>
              <a:t> Edema / Pitting, Non pitting</a:t>
            </a:r>
          </a:p>
          <a:p>
            <a:pPr eaLnBrk="1" hangingPunct="1"/>
            <a:r>
              <a:rPr lang="en-US" altLang="en-US" sz="2400"/>
              <a:t> Induration</a:t>
            </a:r>
          </a:p>
          <a:p>
            <a:pPr eaLnBrk="1" hangingPunct="1"/>
            <a:r>
              <a:rPr lang="en-US" altLang="en-US" sz="2400"/>
              <a:t> Erythema</a:t>
            </a:r>
          </a:p>
          <a:p>
            <a:pPr eaLnBrk="1" hangingPunct="1"/>
            <a:r>
              <a:rPr lang="en-US" altLang="en-US" sz="2400"/>
              <a:t> Periwound Pain</a:t>
            </a:r>
          </a:p>
          <a:p>
            <a:pPr eaLnBrk="1" hangingPunct="1"/>
            <a:r>
              <a:rPr lang="en-US" altLang="en-US" sz="2400"/>
              <a:t> Maceration</a:t>
            </a:r>
          </a:p>
          <a:p>
            <a:pPr eaLnBrk="1" hangingPunct="1"/>
            <a:r>
              <a:rPr lang="en-US" altLang="en-US" sz="2400"/>
              <a:t> Rash</a:t>
            </a:r>
          </a:p>
          <a:p>
            <a:pPr eaLnBrk="1" hangingPunct="1"/>
            <a:r>
              <a:rPr lang="en-US" altLang="en-US" sz="2400"/>
              <a:t> Absence of hair</a:t>
            </a:r>
          </a:p>
        </p:txBody>
      </p:sp>
      <p:pic>
        <p:nvPicPr>
          <p:cNvPr id="107523"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ChangeArrowheads="1"/>
          </p:cNvSpPr>
          <p:nvPr/>
        </p:nvSpPr>
        <p:spPr bwMode="auto">
          <a:xfrm>
            <a:off x="395288" y="404813"/>
            <a:ext cx="80645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A50021"/>
                </a:solidFill>
              </a:rPr>
              <a:t>Wound Exudate</a:t>
            </a: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Serous – clear to light color , Thin, watery</a:t>
            </a:r>
          </a:p>
          <a:p>
            <a:pPr eaLnBrk="1" hangingPunct="1"/>
            <a:r>
              <a:rPr lang="en-US" altLang="en-US" sz="2000"/>
              <a:t>Normal during inflammatory and proliferative phases of healing.</a:t>
            </a:r>
          </a:p>
          <a:p>
            <a:pPr eaLnBrk="1" hangingPunct="1"/>
            <a:endParaRPr lang="en-US" altLang="en-US" sz="2000"/>
          </a:p>
          <a:p>
            <a:pPr eaLnBrk="1" hangingPunct="1"/>
            <a:r>
              <a:rPr lang="en-US" altLang="en-US" sz="2400"/>
              <a:t>Serosanguinous – light red to pink , Thin, watery</a:t>
            </a:r>
          </a:p>
          <a:p>
            <a:pPr eaLnBrk="1" hangingPunct="1"/>
            <a:r>
              <a:rPr lang="en-US" altLang="en-US" sz="2000"/>
              <a:t>Normal during inflammatory and proliferative phases of healing.</a:t>
            </a:r>
          </a:p>
          <a:p>
            <a:pPr eaLnBrk="1" hangingPunct="1"/>
            <a:endParaRPr lang="en-US" altLang="en-US" sz="2400"/>
          </a:p>
          <a:p>
            <a:pPr eaLnBrk="1" hangingPunct="1"/>
            <a:r>
              <a:rPr lang="en-US" altLang="en-US" sz="2400"/>
              <a:t>Sanguineous – Red , Thin, watery</a:t>
            </a:r>
          </a:p>
          <a:p>
            <a:pPr eaLnBrk="1" hangingPunct="1"/>
            <a:r>
              <a:rPr lang="en-US" altLang="en-US" sz="2000"/>
              <a:t>Indicates disruption of blood vessels</a:t>
            </a:r>
          </a:p>
          <a:p>
            <a:pPr eaLnBrk="1" hangingPunct="1"/>
            <a:endParaRPr lang="en-US" altLang="en-US" sz="2000"/>
          </a:p>
          <a:p>
            <a:pPr eaLnBrk="1" hangingPunct="1"/>
            <a:r>
              <a:rPr lang="en-US" altLang="en-US" sz="2400"/>
              <a:t>Purulent – Yellow or tan , thick</a:t>
            </a:r>
          </a:p>
          <a:p>
            <a:pPr eaLnBrk="1" hangingPunct="1"/>
            <a:r>
              <a:rPr lang="en-US" altLang="en-US" sz="2000"/>
              <a:t>Signals wound infection</a:t>
            </a:r>
          </a:p>
        </p:txBody>
      </p:sp>
      <p:pic>
        <p:nvPicPr>
          <p:cNvPr id="108547"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395288" y="404813"/>
            <a:ext cx="80645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A50021"/>
                </a:solidFill>
              </a:rPr>
              <a:t>1/ mechanism of onset</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Surgical wounds generally heal faster than traumatic wounds, because there is less cell and tissue damage in surgical wounds.</a:t>
            </a:r>
          </a:p>
          <a:p>
            <a:pPr eaLnBrk="1" hangingPunct="1"/>
            <a:endParaRPr lang="en-US" altLang="en-US" sz="2400"/>
          </a:p>
          <a:p>
            <a:pPr eaLnBrk="1" hangingPunct="1"/>
            <a:r>
              <a:rPr lang="en-US" altLang="en-US" sz="2400"/>
              <a:t>Wound due to underlying pathology often become chronic, due to the comorbidities and changes in the wound bed. </a:t>
            </a:r>
          </a:p>
        </p:txBody>
      </p:sp>
      <p:pic>
        <p:nvPicPr>
          <p:cNvPr id="109571"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395288" y="404813"/>
            <a:ext cx="80645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A50021"/>
                </a:solidFill>
              </a:rPr>
              <a:t>2/ Wound dimensions</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Wound shape, size and depth affect the rate of healing.</a:t>
            </a:r>
          </a:p>
          <a:p>
            <a:pPr eaLnBrk="1" hangingPunct="1"/>
            <a:endParaRPr lang="en-US" altLang="en-US" sz="2400"/>
          </a:p>
          <a:p>
            <a:pPr eaLnBrk="1" hangingPunct="1"/>
            <a:r>
              <a:rPr lang="en-US" altLang="en-US" sz="2400"/>
              <a:t>Circular wound close more slowely than square or rectangular wounds, which close more slowly than linear wounds.</a:t>
            </a:r>
          </a:p>
          <a:p>
            <a:pPr eaLnBrk="1" hangingPunct="1"/>
            <a:endParaRPr lang="en-US" altLang="en-US" sz="2400"/>
          </a:p>
          <a:p>
            <a:pPr eaLnBrk="1" hangingPunct="1"/>
            <a:r>
              <a:rPr lang="en-US" altLang="en-US" sz="2400"/>
              <a:t>Large and full-thickness wounds heal more slowly than small or superficial wounds.</a:t>
            </a:r>
          </a:p>
          <a:p>
            <a:pPr eaLnBrk="1" hangingPunct="1"/>
            <a:endParaRPr lang="en-US" altLang="en-US" sz="2400"/>
          </a:p>
          <a:p>
            <a:pPr eaLnBrk="1" hangingPunct="1"/>
            <a:r>
              <a:rPr lang="en-US" altLang="en-US" sz="2400"/>
              <a:t>Changes in wound surface over time can assist with predicting wound healing.  </a:t>
            </a:r>
          </a:p>
        </p:txBody>
      </p:sp>
      <p:pic>
        <p:nvPicPr>
          <p:cNvPr id="110595"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395288" y="404813"/>
            <a:ext cx="8280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a:solidFill>
                  <a:srgbClr val="A50021"/>
                </a:solidFill>
              </a:rPr>
              <a:t>3/ Temperature </a:t>
            </a:r>
            <a:endParaRPr lang="en-US" altLang="en-US" sz="3200" b="1">
              <a:solidFill>
                <a:srgbClr val="A50021"/>
              </a:solidFill>
            </a:endParaRP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Wound and environmental temperature affect wound healing.</a:t>
            </a:r>
          </a:p>
          <a:p>
            <a:pPr eaLnBrk="1" hangingPunct="1"/>
            <a:endParaRPr lang="en-US" altLang="en-US" sz="2400"/>
          </a:p>
          <a:p>
            <a:pPr eaLnBrk="1" hangingPunct="1"/>
            <a:r>
              <a:rPr lang="en-US" altLang="en-US" sz="2400"/>
              <a:t>Maintaining a normothermic wound environment at 37-38 degrees celsius has been shown to improve wound healing.</a:t>
            </a:r>
          </a:p>
          <a:p>
            <a:pPr eaLnBrk="1" hangingPunct="1"/>
            <a:endParaRPr lang="en-US" altLang="en-US" sz="2400"/>
          </a:p>
          <a:p>
            <a:pPr eaLnBrk="1" hangingPunct="1"/>
            <a:r>
              <a:rPr lang="en-US" altLang="en-US" sz="2400"/>
              <a:t>Chronic wounds have been found to be hypothermic, measuring 5-6 degrees below normal body temperature.</a:t>
            </a:r>
          </a:p>
        </p:txBody>
      </p:sp>
      <p:pic>
        <p:nvPicPr>
          <p:cNvPr id="111619" name="Picture 18" descr="egypt_shimmer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913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TM02455519[[fn=Winter]]</Template>
  <TotalTime>9348</TotalTime>
  <Words>5530</Words>
  <Application>Microsoft Office PowerPoint</Application>
  <PresentationFormat>On-screen Show (4:3)</PresentationFormat>
  <Paragraphs>976</Paragraphs>
  <Slides>127</Slides>
  <Notes>33</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127</vt:i4>
      </vt:variant>
    </vt:vector>
  </HeadingPairs>
  <TitlesOfParts>
    <vt:vector size="130" baseType="lpstr">
      <vt:lpstr>Office Theme</vt:lpstr>
      <vt:lpstr>Image</vt:lpstr>
      <vt:lpstr>PDF</vt:lpstr>
      <vt:lpstr>PowerPoint Presentation</vt:lpstr>
      <vt:lpstr>PowerPoint Presentation</vt:lpstr>
      <vt:lpstr>لایه های پوست:</vt:lpstr>
      <vt:lpstr>مقایسه طبقه بندی بر اساس عمق</vt:lpstr>
      <vt:lpstr>PowerPoint Presentation</vt:lpstr>
      <vt:lpstr>اولین اقدام</vt:lpstr>
      <vt:lpstr>مراحل التیام زخم:</vt:lpstr>
      <vt:lpstr>التیام زخم</vt:lpstr>
      <vt:lpstr>زخم های حاد</vt:lpstr>
      <vt:lpstr>زخم های مزمن</vt:lpstr>
      <vt:lpstr>زخم بستر</vt:lpstr>
      <vt:lpstr>درجه بندی زخم بستر</vt:lpstr>
      <vt:lpstr>زخم های وریدی</vt:lpstr>
      <vt:lpstr> ویژگی های زخم های وریدی</vt:lpstr>
      <vt:lpstr>زخم های وریدی</vt:lpstr>
      <vt:lpstr>زخم های شریانی</vt:lpstr>
      <vt:lpstr>زخم های شریانی </vt:lpstr>
      <vt:lpstr>زخم های شریانی</vt:lpstr>
      <vt:lpstr>زخم های توأم شریانی- وریدی</vt:lpstr>
      <vt:lpstr>زخم های توأم شریانی- وریدی</vt:lpstr>
      <vt:lpstr>زخمهای دیابتیک نوروپاتیک</vt:lpstr>
      <vt:lpstr>زخم های دیابتیک ایسکمیک</vt:lpstr>
      <vt:lpstr>PowerPoint Presentation</vt:lpstr>
      <vt:lpstr>PowerPoint Presentation</vt:lpstr>
      <vt:lpstr>PowerPoint Presentation</vt:lpstr>
      <vt:lpstr>Team Approach in PrI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pressure Injury is a localized injury to the skin and/or underlying tissue usually over a bony prominence, as a result of :   </vt:lpstr>
      <vt:lpstr>Stage I Pressure Injury</vt:lpstr>
      <vt:lpstr>Stage II Pressure Injury</vt:lpstr>
      <vt:lpstr>Stage III Pressure Injury</vt:lpstr>
      <vt:lpstr>Stage IV Pressure Injury</vt:lpstr>
      <vt:lpstr>Suspected Deep Tissue Injury</vt:lpstr>
      <vt:lpstr>Unstageable Pressure Injury</vt:lpstr>
      <vt:lpstr>PowerPoint Presentation</vt:lpstr>
      <vt:lpstr>Common Pressure Injury sites</vt:lpstr>
      <vt:lpstr>Common places to find a pressure Injury</vt:lpstr>
      <vt:lpstr>PowerPoint Presentation</vt:lpstr>
      <vt:lpstr>Risk Factors</vt:lpstr>
      <vt:lpstr>PowerPoint Presentation</vt:lpstr>
      <vt:lpstr>Medical Device-Related Pressure Injury  ( MDRPI )</vt:lpstr>
      <vt:lpstr>Comparison</vt:lpstr>
      <vt:lpstr>PowerPoint Presentation</vt:lpstr>
      <vt:lpstr>PowerPoint Presentation</vt:lpstr>
      <vt:lpstr>PowerPoint Presentation</vt:lpstr>
      <vt:lpstr>PowerPoint Presentation</vt:lpstr>
      <vt:lpstr>PowerPoint Presentation</vt:lpstr>
      <vt:lpstr>Bradenطبقه بندی خطر زخم فشاری بر اساس معیار </vt:lpstr>
      <vt:lpstr>PowerPoint Presentation</vt:lpstr>
      <vt:lpstr>مداخلات در بیماران بسیار کم خطر </vt:lpstr>
      <vt:lpstr>مداخلات در بیماران در معرض خطر (15-18)</vt:lpstr>
      <vt:lpstr>بیماران در معرض خطرمتوسط  (14-13)</vt:lpstr>
      <vt:lpstr>بیماران پر خطر (معیار برادن 12 و کمتر)</vt:lpstr>
      <vt:lpstr>خطر بسیار زیاد (9 و کمتر)</vt:lpstr>
      <vt:lpstr>مدیریت رطوبت </vt:lpstr>
      <vt:lpstr>مدیریت تغذیه </vt:lpstr>
      <vt:lpstr>PowerPoint Presentation</vt:lpstr>
      <vt:lpstr>Minimize pressure  Minimize friction and shear</vt:lpstr>
      <vt:lpstr>PowerPoint Presentation</vt:lpstr>
      <vt:lpstr>PowerPoint Presentation</vt:lpstr>
      <vt:lpstr>Pressure Redistribution Devices</vt:lpstr>
      <vt:lpstr>Minimize pressure  Minimize friction and shear</vt:lpstr>
      <vt:lpstr>Effects of Positioning on Pressure </vt:lpstr>
      <vt:lpstr>Effects of Positioning on Pressure </vt:lpstr>
      <vt:lpstr>Minimize pressure  Minimize friction and shear</vt:lpstr>
      <vt:lpstr>PowerPoint Presentation</vt:lpstr>
      <vt:lpstr>Manage incontinence/moisture</vt:lpstr>
      <vt:lpstr>Manage incontinence/moisture</vt:lpstr>
      <vt:lpstr>Protective Barriers</vt:lpstr>
      <vt:lpstr>Manage of nutrition and hydration needs</vt:lpstr>
      <vt:lpstr>PowerPoint Presentation</vt:lpstr>
      <vt:lpstr>PowerPoint Presentation</vt:lpstr>
      <vt:lpstr>Complications</vt:lpstr>
      <vt:lpstr>PowerPoint Presentation</vt:lpstr>
      <vt:lpstr>PowerPoint Presentation</vt:lpstr>
      <vt:lpstr>PowerPoint Presentation</vt:lpstr>
      <vt:lpstr>PowerPoint Presentation</vt:lpstr>
      <vt:lpstr>Black Necrosis </vt:lpstr>
      <vt:lpstr>Yellow Necrosis </vt:lpstr>
      <vt:lpstr>Granulation </vt:lpstr>
      <vt:lpstr>Epithelialization</vt:lpstr>
      <vt:lpstr>Maturation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 Prevention Recommendations</vt:lpstr>
      <vt:lpstr>PowerPoint Presentation</vt:lpstr>
      <vt:lpstr>PowerPoint Presentation</vt:lpstr>
      <vt:lpstr>PowerPoint Presentation</vt:lpstr>
      <vt:lpstr>Selecting the correct dressing as the wound changes</vt:lpstr>
      <vt:lpstr>PowerPoint Presentation</vt:lpstr>
      <vt:lpstr>معیار مرس</vt:lpstr>
      <vt:lpstr>PowerPoint Presentation</vt:lpstr>
      <vt:lpstr>PowerPoint Presentation</vt:lpstr>
      <vt:lpstr>PowerPoint Presentation</vt:lpstr>
      <vt:lpstr>مداخلات لازم جهت جلوگیری از سقوط </vt:lpstr>
      <vt:lpstr>PowerPoint Presentation</vt:lpstr>
      <vt:lpstr>Thanks for your Attention</vt:lpstr>
    </vt:vector>
  </TitlesOfParts>
  <Company>TTUHSC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Sources of Power</dc:title>
  <dc:creator>Neil Coker</dc:creator>
  <cp:lastModifiedBy>user</cp:lastModifiedBy>
  <cp:revision>411</cp:revision>
  <dcterms:created xsi:type="dcterms:W3CDTF">2000-07-23T13:20:37Z</dcterms:created>
  <dcterms:modified xsi:type="dcterms:W3CDTF">2018-05-09T05:18:14Z</dcterms:modified>
</cp:coreProperties>
</file>